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89" r:id="rId5"/>
    <p:sldId id="264" r:id="rId6"/>
    <p:sldId id="274" r:id="rId7"/>
    <p:sldId id="290" r:id="rId8"/>
    <p:sldId id="269" r:id="rId9"/>
    <p:sldId id="291" r:id="rId10"/>
    <p:sldId id="263" r:id="rId11"/>
    <p:sldId id="275" r:id="rId12"/>
    <p:sldId id="277" r:id="rId13"/>
    <p:sldId id="261" r:id="rId14"/>
    <p:sldId id="279" r:id="rId15"/>
    <p:sldId id="267" r:id="rId16"/>
    <p:sldId id="281" r:id="rId17"/>
    <p:sldId id="285" r:id="rId18"/>
  </p:sldIdLst>
  <p:sldSz cx="18288000" cy="10287000"/>
  <p:notesSz cx="6858000" cy="9144000"/>
  <p:embeddedFontLst>
    <p:embeddedFont>
      <p:font typeface="TH SarabunIT๙" panose="020B0500040200020003" pitchFamily="34" charset="-34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mo" panose="020B0604020202020204" charset="0"/>
      <p:regular r:id="rId28"/>
    </p:embeddedFont>
    <p:embeddedFont>
      <p:font typeface="Open Sans Light Bold" panose="020B0604020202020204" charset="0"/>
      <p:regular r:id="rId29"/>
    </p:embeddedFont>
    <p:embeddedFont>
      <p:font typeface="Open Sans Extra Bold Italics" panose="020B0604020202020204" charset="0"/>
      <p:regular r:id="rId30"/>
    </p:embeddedFont>
    <p:embeddedFont>
      <p:font typeface="Open Sans Bold Italics" panose="020B0604020202020204" charset="0"/>
      <p:regular r:id="rId31"/>
    </p:embeddedFont>
    <p:embeddedFont>
      <p:font typeface="Open Sans Extra Bold" panose="020B0604020202020204" charset="0"/>
      <p:regular r:id="rId32"/>
    </p:embeddedFont>
    <p:embeddedFont>
      <p:font typeface="Montserrat Light" panose="020B0604020202020204" charset="0"/>
      <p:regular r:id="rId33"/>
    </p:embeddedFont>
    <p:embeddedFont>
      <p:font typeface="Cordia New" panose="020B0304020202020204" pitchFamily="34" charset="-34"/>
      <p:regular r:id="rId34"/>
      <p:bold r:id="rId35"/>
      <p:italic r:id="rId36"/>
      <p:boldItalic r:id="rId37"/>
    </p:embeddedFont>
    <p:embeddedFont>
      <p:font typeface="Browallia New" panose="020B0604020202020204" pitchFamily="34" charset="-34"/>
      <p:regular r:id="rId38"/>
      <p:bold r:id="rId39"/>
      <p:italic r:id="rId40"/>
      <p:boldItalic r:id="rId41"/>
    </p:embeddedFont>
    <p:embeddedFont>
      <p:font typeface="Montserrat Classic Bold" panose="020B0604020202020204" charset="0"/>
      <p:regular r:id="rId42"/>
    </p:embeddedFont>
    <p:embeddedFont>
      <p:font typeface="Montserrat Classic" panose="020B0604020202020204" charset="0"/>
      <p:regular r:id="rId43"/>
    </p:embeddedFont>
    <p:embeddedFont>
      <p:font typeface="Montserrat Light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FE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48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87F81-CD93-46C0-B0AF-42E4ECBF425C}" type="doc">
      <dgm:prSet loTypeId="urn:microsoft.com/office/officeart/2005/8/layout/arrow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71AB6ACB-C400-4697-B3C5-A4B58D4CA850}">
      <dgm:prSet phldrT="[ข้อความ]"/>
      <dgm:spPr/>
      <dgm:t>
        <a:bodyPr/>
        <a:lstStyle/>
        <a:p>
          <a:endParaRPr lang="th-TH" dirty="0"/>
        </a:p>
      </dgm:t>
    </dgm:pt>
    <dgm:pt modelId="{7A9FA121-6210-4BC7-915B-629837CC509A}" type="parTrans" cxnId="{86870BB2-9AB9-4263-870A-A42760C541B3}">
      <dgm:prSet/>
      <dgm:spPr/>
      <dgm:t>
        <a:bodyPr/>
        <a:lstStyle/>
        <a:p>
          <a:endParaRPr lang="th-TH"/>
        </a:p>
      </dgm:t>
    </dgm:pt>
    <dgm:pt modelId="{2E533AC7-4B8D-48D1-A112-CB658C3ACE33}" type="sibTrans" cxnId="{86870BB2-9AB9-4263-870A-A42760C541B3}">
      <dgm:prSet/>
      <dgm:spPr/>
      <dgm:t>
        <a:bodyPr/>
        <a:lstStyle/>
        <a:p>
          <a:endParaRPr lang="th-TH"/>
        </a:p>
      </dgm:t>
    </dgm:pt>
    <dgm:pt modelId="{1E2AD25D-AE80-49FA-BF67-4760BFE176A9}">
      <dgm:prSet custT="1"/>
      <dgm:spPr/>
      <dgm:t>
        <a:bodyPr/>
        <a:lstStyle/>
        <a:p>
          <a:r>
            <a:rPr lang="en-US" sz="4400" b="1" spc="85" dirty="0" smtClean="0">
              <a:solidFill>
                <a:srgbClr val="E8EEF1"/>
              </a:solidFill>
              <a:latin typeface="+mj-lt"/>
              <a:cs typeface="+mj-cs"/>
            </a:rPr>
            <a:t>1. </a:t>
          </a:r>
          <a:r>
            <a:rPr lang="th-TH" sz="4800" b="1" spc="85" dirty="0" smtClean="0">
              <a:solidFill>
                <a:srgbClr val="E8EEF1"/>
              </a:solidFill>
              <a:latin typeface="+mj-lt"/>
              <a:cs typeface="+mj-cs"/>
            </a:rPr>
            <a:t>จำนวน</a:t>
          </a:r>
          <a:r>
            <a:rPr lang="th-TH" sz="5400" b="1" spc="85" dirty="0" smtClean="0">
              <a:solidFill>
                <a:srgbClr val="FFFF00"/>
              </a:solidFill>
              <a:latin typeface="+mj-lt"/>
              <a:cs typeface="+mj-cs"/>
            </a:rPr>
            <a:t>ช่องทาง</a:t>
          </a:r>
          <a:r>
            <a:rPr lang="th-TH" sz="4800" b="1" spc="85" dirty="0" smtClean="0">
              <a:solidFill>
                <a:srgbClr val="E8EEF1"/>
              </a:solidFill>
              <a:latin typeface="+mj-lt"/>
              <a:cs typeface="+mj-cs"/>
            </a:rPr>
            <a:t>ในการประชาสัมพันธ์ภาพลักษณ์องค์กร </a:t>
          </a:r>
        </a:p>
        <a:p>
          <a:r>
            <a:rPr lang="th-TH" sz="4000" b="1" spc="85" dirty="0" smtClean="0">
              <a:solidFill>
                <a:srgbClr val="E8EEF1"/>
              </a:solidFill>
              <a:latin typeface="+mj-lt"/>
              <a:cs typeface="+mj-cs"/>
            </a:rPr>
            <a:t>      </a:t>
          </a:r>
          <a:r>
            <a:rPr lang="th-TH" sz="4400" b="1" spc="85" dirty="0" smtClean="0">
              <a:solidFill>
                <a:srgbClr val="FFFF00"/>
              </a:solidFill>
              <a:latin typeface="+mj-lt"/>
              <a:cs typeface="+mj-cs"/>
            </a:rPr>
            <a:t>เพิ่มขึ้น 1 ช่องทาง</a:t>
          </a:r>
          <a:r>
            <a:rPr lang="th-TH" sz="4400" b="1" spc="85" dirty="0" smtClean="0">
              <a:solidFill>
                <a:srgbClr val="FFFF00"/>
              </a:solidFill>
              <a:latin typeface="+mj-lt"/>
              <a:cs typeface="+mj-cs"/>
            </a:rPr>
            <a:t>หลัก </a:t>
          </a:r>
          <a:endParaRPr lang="en-US" sz="4400" b="1" spc="85" dirty="0" smtClean="0">
            <a:solidFill>
              <a:srgbClr val="FFFF00"/>
            </a:solidFill>
            <a:latin typeface="+mj-lt"/>
            <a:cs typeface="+mj-cs"/>
          </a:endParaRPr>
        </a:p>
        <a:p>
          <a:r>
            <a:rPr lang="en-US" sz="4800" b="1" spc="85" dirty="0" smtClean="0">
              <a:solidFill>
                <a:srgbClr val="E8EEF1"/>
              </a:solidFill>
              <a:latin typeface="+mj-lt"/>
              <a:cs typeface="+mj-cs"/>
            </a:rPr>
            <a:t>2. </a:t>
          </a:r>
          <a:r>
            <a:rPr lang="en-US" sz="4800" b="1" spc="85" dirty="0" err="1" smtClean="0">
              <a:solidFill>
                <a:srgbClr val="E8EEF1"/>
              </a:solidFill>
              <a:latin typeface="+mj-lt"/>
              <a:cs typeface="+mj-cs"/>
            </a:rPr>
            <a:t>จำนวนผู้รับชม</a:t>
          </a:r>
          <a:r>
            <a:rPr lang="en-US" sz="4800" b="1" spc="85" dirty="0" smtClean="0">
              <a:solidFill>
                <a:srgbClr val="E8EEF1"/>
              </a:solidFill>
              <a:latin typeface="+mj-lt"/>
              <a:cs typeface="+mj-cs"/>
            </a:rPr>
            <a:t> </a:t>
          </a:r>
          <a:r>
            <a:rPr lang="en-US" sz="4800" b="1" spc="85" dirty="0" err="1" smtClean="0">
              <a:solidFill>
                <a:srgbClr val="E8EEF1"/>
              </a:solidFill>
              <a:latin typeface="+mj-lt"/>
              <a:cs typeface="+mj-cs"/>
            </a:rPr>
            <a:t>มากกว่า</a:t>
          </a:r>
          <a:r>
            <a:rPr lang="en-US" sz="4800" b="1" spc="85" dirty="0" smtClean="0">
              <a:solidFill>
                <a:srgbClr val="E8EEF1"/>
              </a:solidFill>
              <a:latin typeface="+mj-lt"/>
              <a:cs typeface="+mj-cs"/>
            </a:rPr>
            <a:t> 5,000 </a:t>
          </a:r>
          <a:r>
            <a:rPr lang="en-US" sz="4800" b="1" spc="85" dirty="0" err="1" smtClean="0">
              <a:solidFill>
                <a:srgbClr val="E8EEF1"/>
              </a:solidFill>
              <a:latin typeface="+mj-lt"/>
              <a:cs typeface="+mj-cs"/>
            </a:rPr>
            <a:t>ครั้ง</a:t>
          </a:r>
          <a:r>
            <a:rPr lang="en-US" sz="4800" b="1" spc="85" dirty="0" smtClean="0">
              <a:solidFill>
                <a:srgbClr val="E8EEF1"/>
              </a:solidFill>
              <a:latin typeface="+mj-lt"/>
              <a:cs typeface="+mj-cs"/>
            </a:rPr>
            <a:t> </a:t>
          </a:r>
        </a:p>
      </dgm:t>
    </dgm:pt>
    <dgm:pt modelId="{A64DF1B6-7B38-43A9-A68A-78DB290DA827}" type="sibTrans" cxnId="{8D501AED-70FE-4DAE-9DFF-392391A79D91}">
      <dgm:prSet/>
      <dgm:spPr/>
      <dgm:t>
        <a:bodyPr/>
        <a:lstStyle/>
        <a:p>
          <a:endParaRPr lang="th-TH"/>
        </a:p>
      </dgm:t>
    </dgm:pt>
    <dgm:pt modelId="{D0891C18-96C8-4735-8796-2293B534A4CD}" type="parTrans" cxnId="{8D501AED-70FE-4DAE-9DFF-392391A79D91}">
      <dgm:prSet/>
      <dgm:spPr/>
      <dgm:t>
        <a:bodyPr/>
        <a:lstStyle/>
        <a:p>
          <a:endParaRPr lang="th-TH"/>
        </a:p>
      </dgm:t>
    </dgm:pt>
    <dgm:pt modelId="{7DDE2D3A-C3E5-437B-BE97-E4321FCB1ACD}" type="pres">
      <dgm:prSet presAssocID="{94887F81-CD93-46C0-B0AF-42E4ECBF425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AA4BE84-21F7-4670-9756-BB173EB74542}" type="pres">
      <dgm:prSet presAssocID="{71AB6ACB-C400-4697-B3C5-A4B58D4CA850}" presName="upArrow" presStyleLbl="node1" presStyleIdx="0" presStyleCnt="2" custLinFactNeighborX="-8447" custLinFactNeighborY="-2282"/>
      <dgm:spPr/>
    </dgm:pt>
    <dgm:pt modelId="{97B72ADD-10C2-4147-983C-2FF43255F779}" type="pres">
      <dgm:prSet presAssocID="{71AB6ACB-C400-4697-B3C5-A4B58D4CA850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C6B007-0F5A-452E-840F-054B56EE7D45}" type="pres">
      <dgm:prSet presAssocID="{1E2AD25D-AE80-49FA-BF67-4760BFE176A9}" presName="downArrow" presStyleLbl="node1" presStyleIdx="1" presStyleCnt="2" custScaleX="79464" custScaleY="84613" custLinFactNeighborX="12000" custLinFactNeighborY="-592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FAA7550-04BE-44C1-A5A9-95EB18AEB55E}" type="pres">
      <dgm:prSet presAssocID="{1E2AD25D-AE80-49FA-BF67-4760BFE176A9}" presName="downArrowText" presStyleLbl="revTx" presStyleIdx="1" presStyleCnt="2" custScaleX="129073" custScaleY="96797" custLinFactY="-3366" custLinFactNeighborX="-100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ACEEE93-6AD8-409F-B2C6-A0313472555D}" type="presOf" srcId="{71AB6ACB-C400-4697-B3C5-A4B58D4CA850}" destId="{97B72ADD-10C2-4147-983C-2FF43255F779}" srcOrd="0" destOrd="0" presId="urn:microsoft.com/office/officeart/2005/8/layout/arrow4"/>
    <dgm:cxn modelId="{E45B22C5-8EDA-436D-9DF3-1549B652A5E6}" type="presOf" srcId="{94887F81-CD93-46C0-B0AF-42E4ECBF425C}" destId="{7DDE2D3A-C3E5-437B-BE97-E4321FCB1ACD}" srcOrd="0" destOrd="0" presId="urn:microsoft.com/office/officeart/2005/8/layout/arrow4"/>
    <dgm:cxn modelId="{86870BB2-9AB9-4263-870A-A42760C541B3}" srcId="{94887F81-CD93-46C0-B0AF-42E4ECBF425C}" destId="{71AB6ACB-C400-4697-B3C5-A4B58D4CA850}" srcOrd="0" destOrd="0" parTransId="{7A9FA121-6210-4BC7-915B-629837CC509A}" sibTransId="{2E533AC7-4B8D-48D1-A112-CB658C3ACE33}"/>
    <dgm:cxn modelId="{8D501AED-70FE-4DAE-9DFF-392391A79D91}" srcId="{94887F81-CD93-46C0-B0AF-42E4ECBF425C}" destId="{1E2AD25D-AE80-49FA-BF67-4760BFE176A9}" srcOrd="1" destOrd="0" parTransId="{D0891C18-96C8-4735-8796-2293B534A4CD}" sibTransId="{A64DF1B6-7B38-43A9-A68A-78DB290DA827}"/>
    <dgm:cxn modelId="{75C6E234-1D7F-4D5B-9630-F6276995C545}" type="presOf" srcId="{1E2AD25D-AE80-49FA-BF67-4760BFE176A9}" destId="{0FAA7550-04BE-44C1-A5A9-95EB18AEB55E}" srcOrd="0" destOrd="0" presId="urn:microsoft.com/office/officeart/2005/8/layout/arrow4"/>
    <dgm:cxn modelId="{7131A1FC-B099-4974-8EDB-EDDD94E5C4B7}" type="presParOf" srcId="{7DDE2D3A-C3E5-437B-BE97-E4321FCB1ACD}" destId="{AAA4BE84-21F7-4670-9756-BB173EB74542}" srcOrd="0" destOrd="0" presId="urn:microsoft.com/office/officeart/2005/8/layout/arrow4"/>
    <dgm:cxn modelId="{2B00B9FF-E5F6-4D87-96C8-81A30CCE0C55}" type="presParOf" srcId="{7DDE2D3A-C3E5-437B-BE97-E4321FCB1ACD}" destId="{97B72ADD-10C2-4147-983C-2FF43255F779}" srcOrd="1" destOrd="0" presId="urn:microsoft.com/office/officeart/2005/8/layout/arrow4"/>
    <dgm:cxn modelId="{1852D113-6AD3-49E7-B61D-53E6548CD931}" type="presParOf" srcId="{7DDE2D3A-C3E5-437B-BE97-E4321FCB1ACD}" destId="{EEC6B007-0F5A-452E-840F-054B56EE7D45}" srcOrd="2" destOrd="0" presId="urn:microsoft.com/office/officeart/2005/8/layout/arrow4"/>
    <dgm:cxn modelId="{6E318206-6167-4B32-9E20-05BD40930B36}" type="presParOf" srcId="{7DDE2D3A-C3E5-437B-BE97-E4321FCB1ACD}" destId="{0FAA7550-04BE-44C1-A5A9-95EB18AEB55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4BE84-21F7-4670-9756-BB173EB74542}">
      <dsp:nvSpPr>
        <dsp:cNvPr id="0" name=""/>
        <dsp:cNvSpPr/>
      </dsp:nvSpPr>
      <dsp:spPr>
        <a:xfrm>
          <a:off x="-630277" y="0"/>
          <a:ext cx="5180076" cy="4333946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72ADD-10C2-4147-983C-2FF43255F779}">
      <dsp:nvSpPr>
        <dsp:cNvPr id="0" name=""/>
        <dsp:cNvSpPr/>
      </dsp:nvSpPr>
      <dsp:spPr>
        <a:xfrm>
          <a:off x="4705201" y="34704"/>
          <a:ext cx="8790432" cy="4333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6500" kern="1200" dirty="0"/>
        </a:p>
      </dsp:txBody>
      <dsp:txXfrm>
        <a:off x="4705201" y="34704"/>
        <a:ext cx="8790432" cy="4333946"/>
      </dsp:txXfrm>
    </dsp:sp>
    <dsp:sp modelId="{EEC6B007-0F5A-452E-840F-054B56EE7D45}">
      <dsp:nvSpPr>
        <dsp:cNvPr id="0" name=""/>
        <dsp:cNvSpPr/>
      </dsp:nvSpPr>
      <dsp:spPr>
        <a:xfrm>
          <a:off x="2077245" y="4806458"/>
          <a:ext cx="4116295" cy="3667082"/>
        </a:xfrm>
        <a:prstGeom prst="down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A7550-04BE-44C1-A5A9-95EB18AEB55E}">
      <dsp:nvSpPr>
        <dsp:cNvPr id="0" name=""/>
        <dsp:cNvSpPr/>
      </dsp:nvSpPr>
      <dsp:spPr>
        <a:xfrm>
          <a:off x="4098403" y="319393"/>
          <a:ext cx="11346074" cy="419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spc="85" dirty="0" smtClean="0">
              <a:solidFill>
                <a:srgbClr val="E8EEF1"/>
              </a:solidFill>
              <a:latin typeface="+mj-lt"/>
              <a:cs typeface="+mj-cs"/>
            </a:rPr>
            <a:t>1. </a:t>
          </a:r>
          <a:r>
            <a:rPr lang="th-TH" sz="4800" b="1" kern="1200" spc="85" dirty="0" smtClean="0">
              <a:solidFill>
                <a:srgbClr val="E8EEF1"/>
              </a:solidFill>
              <a:latin typeface="+mj-lt"/>
              <a:cs typeface="+mj-cs"/>
            </a:rPr>
            <a:t>จำนวน</a:t>
          </a:r>
          <a:r>
            <a:rPr lang="th-TH" sz="5400" b="1" kern="1200" spc="85" dirty="0" smtClean="0">
              <a:solidFill>
                <a:srgbClr val="FFFF00"/>
              </a:solidFill>
              <a:latin typeface="+mj-lt"/>
              <a:cs typeface="+mj-cs"/>
            </a:rPr>
            <a:t>ช่องทาง</a:t>
          </a:r>
          <a:r>
            <a:rPr lang="th-TH" sz="4800" b="1" kern="1200" spc="85" dirty="0" smtClean="0">
              <a:solidFill>
                <a:srgbClr val="E8EEF1"/>
              </a:solidFill>
              <a:latin typeface="+mj-lt"/>
              <a:cs typeface="+mj-cs"/>
            </a:rPr>
            <a:t>ในการประชาสัมพันธ์ภาพลักษณ์องค์กร 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spc="85" dirty="0" smtClean="0">
              <a:solidFill>
                <a:srgbClr val="E8EEF1"/>
              </a:solidFill>
              <a:latin typeface="+mj-lt"/>
              <a:cs typeface="+mj-cs"/>
            </a:rPr>
            <a:t>      </a:t>
          </a:r>
          <a:r>
            <a:rPr lang="th-TH" sz="4400" b="1" kern="1200" spc="85" dirty="0" smtClean="0">
              <a:solidFill>
                <a:srgbClr val="FFFF00"/>
              </a:solidFill>
              <a:latin typeface="+mj-lt"/>
              <a:cs typeface="+mj-cs"/>
            </a:rPr>
            <a:t>เพิ่มขึ้น 1 ช่องทาง</a:t>
          </a:r>
          <a:r>
            <a:rPr lang="th-TH" sz="4400" b="1" kern="1200" spc="85" dirty="0" smtClean="0">
              <a:solidFill>
                <a:srgbClr val="FFFF00"/>
              </a:solidFill>
              <a:latin typeface="+mj-lt"/>
              <a:cs typeface="+mj-cs"/>
            </a:rPr>
            <a:t>หลัก </a:t>
          </a:r>
          <a:endParaRPr lang="en-US" sz="4400" b="1" kern="1200" spc="85" dirty="0" smtClean="0">
            <a:solidFill>
              <a:srgbClr val="FFFF00"/>
            </a:solidFill>
            <a:latin typeface="+mj-lt"/>
            <a:cs typeface="+mj-cs"/>
          </a:endParaRP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spc="85" dirty="0" smtClean="0">
              <a:solidFill>
                <a:srgbClr val="E8EEF1"/>
              </a:solidFill>
              <a:latin typeface="+mj-lt"/>
              <a:cs typeface="+mj-cs"/>
            </a:rPr>
            <a:t>2. </a:t>
          </a:r>
          <a:r>
            <a:rPr lang="en-US" sz="4800" b="1" kern="1200" spc="85" dirty="0" err="1" smtClean="0">
              <a:solidFill>
                <a:srgbClr val="E8EEF1"/>
              </a:solidFill>
              <a:latin typeface="+mj-lt"/>
              <a:cs typeface="+mj-cs"/>
            </a:rPr>
            <a:t>จำนวนผู้รับชม</a:t>
          </a:r>
          <a:r>
            <a:rPr lang="en-US" sz="4800" b="1" kern="1200" spc="85" dirty="0" smtClean="0">
              <a:solidFill>
                <a:srgbClr val="E8EEF1"/>
              </a:solidFill>
              <a:latin typeface="+mj-lt"/>
              <a:cs typeface="+mj-cs"/>
            </a:rPr>
            <a:t> </a:t>
          </a:r>
          <a:r>
            <a:rPr lang="en-US" sz="4800" b="1" kern="1200" spc="85" dirty="0" err="1" smtClean="0">
              <a:solidFill>
                <a:srgbClr val="E8EEF1"/>
              </a:solidFill>
              <a:latin typeface="+mj-lt"/>
              <a:cs typeface="+mj-cs"/>
            </a:rPr>
            <a:t>มากกว่า</a:t>
          </a:r>
          <a:r>
            <a:rPr lang="en-US" sz="4800" b="1" kern="1200" spc="85" dirty="0" smtClean="0">
              <a:solidFill>
                <a:srgbClr val="E8EEF1"/>
              </a:solidFill>
              <a:latin typeface="+mj-lt"/>
              <a:cs typeface="+mj-cs"/>
            </a:rPr>
            <a:t> 5,000 </a:t>
          </a:r>
          <a:r>
            <a:rPr lang="en-US" sz="4800" b="1" kern="1200" spc="85" dirty="0" err="1" smtClean="0">
              <a:solidFill>
                <a:srgbClr val="E8EEF1"/>
              </a:solidFill>
              <a:latin typeface="+mj-lt"/>
              <a:cs typeface="+mj-cs"/>
            </a:rPr>
            <a:t>ครั้ง</a:t>
          </a:r>
          <a:r>
            <a:rPr lang="en-US" sz="4800" b="1" kern="1200" spc="85" dirty="0" smtClean="0">
              <a:solidFill>
                <a:srgbClr val="E8EEF1"/>
              </a:solidFill>
              <a:latin typeface="+mj-lt"/>
              <a:cs typeface="+mj-cs"/>
            </a:rPr>
            <a:t> </a:t>
          </a:r>
        </a:p>
      </dsp:txBody>
      <dsp:txXfrm>
        <a:off x="4098403" y="319393"/>
        <a:ext cx="11346074" cy="4195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4A72-1B54-4C62-985D-F5A14C851D98}" type="datetimeFigureOut">
              <a:rPr lang="th-TH" smtClean="0"/>
              <a:t>30/11/64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05A05-D416-49D5-8971-889618BADFC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35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05A05-D416-49D5-8971-889618BADFCA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546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05A05-D416-49D5-8971-889618BADFCA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87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6.jp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png"/><Relationship Id="rId7" Type="http://schemas.openxmlformats.org/officeDocument/2006/relationships/image" Target="../media/image57.jp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13.svg"/><Relationship Id="rId10" Type="http://schemas.openxmlformats.org/officeDocument/2006/relationships/image" Target="../media/image60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39.png"/><Relationship Id="rId5" Type="http://schemas.openxmlformats.org/officeDocument/2006/relationships/image" Target="../media/image65.png"/><Relationship Id="rId10" Type="http://schemas.openxmlformats.org/officeDocument/2006/relationships/image" Target="../media/image68.jpg"/><Relationship Id="rId4" Type="http://schemas.openxmlformats.org/officeDocument/2006/relationships/image" Target="../media/image64.png"/><Relationship Id="rId9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3" Type="http://schemas.openxmlformats.org/officeDocument/2006/relationships/image" Target="../media/image69.jpeg"/><Relationship Id="rId7" Type="http://schemas.openxmlformats.org/officeDocument/2006/relationships/image" Target="../media/image73.jpg"/><Relationship Id="rId12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6.png"/><Relationship Id="rId3" Type="http://schemas.openxmlformats.org/officeDocument/2006/relationships/image" Target="../media/image66.png"/><Relationship Id="rId7" Type="http://schemas.openxmlformats.org/officeDocument/2006/relationships/image" Target="../media/image81.png"/><Relationship Id="rId12" Type="http://schemas.openxmlformats.org/officeDocument/2006/relationships/image" Target="../media/image85.jpe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5" Type="http://schemas.openxmlformats.org/officeDocument/2006/relationships/image" Target="../media/image88.jpg"/><Relationship Id="rId10" Type="http://schemas.microsoft.com/office/2007/relationships/hdphoto" Target="../media/hdphoto5.wdp"/><Relationship Id="rId4" Type="http://schemas.openxmlformats.org/officeDocument/2006/relationships/image" Target="../media/image80.sv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6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7.sv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6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-433730" y="-330005"/>
            <a:ext cx="2458198" cy="109381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147731" y="-438150"/>
            <a:ext cx="2552700" cy="11163300"/>
          </a:xfrm>
          <a:prstGeom prst="rect">
            <a:avLst/>
          </a:prstGeom>
          <a:solidFill>
            <a:srgbClr val="43B0F1"/>
          </a:solidFill>
        </p:spPr>
      </p:sp>
      <p:sp>
        <p:nvSpPr>
          <p:cNvPr id="4" name="TextBox 4"/>
          <p:cNvSpPr txBox="1"/>
          <p:nvPr/>
        </p:nvSpPr>
        <p:spPr>
          <a:xfrm>
            <a:off x="2368078" y="971550"/>
            <a:ext cx="1287192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b="1" spc="352" dirty="0">
                <a:solidFill>
                  <a:srgbClr val="FFFF00"/>
                </a:solidFill>
                <a:latin typeface="Montserrat Classic"/>
              </a:rPr>
              <a:t>PR SUPER LIVE CHAPTER 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68079" y="4964503"/>
            <a:ext cx="15173906" cy="4331729"/>
            <a:chOff x="0" y="123825"/>
            <a:chExt cx="20231875" cy="5775639"/>
          </a:xfrm>
        </p:grpSpPr>
        <p:sp>
          <p:nvSpPr>
            <p:cNvPr id="6" name="TextBox 6"/>
            <p:cNvSpPr txBox="1"/>
            <p:nvPr/>
          </p:nvSpPr>
          <p:spPr>
            <a:xfrm>
              <a:off x="0" y="123825"/>
              <a:ext cx="20231875" cy="4112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880"/>
                </a:lnSpc>
              </a:pPr>
              <a:r>
                <a:rPr lang="en-US" sz="11000" spc="770">
                  <a:solidFill>
                    <a:srgbClr val="E8EEF1"/>
                  </a:solidFill>
                  <a:latin typeface="Montserrat Classic Bold"/>
                </a:rPr>
                <a:t>OUR FUTURE WITH TECHNOLOGY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565765"/>
              <a:ext cx="11054351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spc="196" dirty="0">
                  <a:solidFill>
                    <a:srgbClr val="E8EEF1"/>
                  </a:solidFill>
                  <a:latin typeface="Montserrat Classic"/>
                </a:rPr>
                <a:t>by International Affairs Public </a:t>
              </a:r>
              <a:r>
                <a:rPr lang="en-US" sz="2800" spc="196" dirty="0" smtClean="0">
                  <a:solidFill>
                    <a:srgbClr val="E8EEF1"/>
                  </a:solidFill>
                  <a:latin typeface="Montserrat Classic"/>
                </a:rPr>
                <a:t>Relations </a:t>
              </a:r>
              <a:r>
                <a:rPr lang="en-US" sz="2800" spc="196" dirty="0">
                  <a:solidFill>
                    <a:srgbClr val="E8EEF1"/>
                  </a:solidFill>
                  <a:latin typeface="Montserrat Classic"/>
                </a:rPr>
                <a:t>and Community Relations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1635" y="2030517"/>
            <a:ext cx="2886906" cy="851395"/>
            <a:chOff x="0" y="0"/>
            <a:chExt cx="1722525" cy="508000"/>
          </a:xfrm>
        </p:grpSpPr>
        <p:sp>
          <p:nvSpPr>
            <p:cNvPr id="9" name="Freeform 9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sp>
        <p:nvSpPr>
          <p:cNvPr id="10" name="TextBox 7"/>
          <p:cNvSpPr txBox="1"/>
          <p:nvPr/>
        </p:nvSpPr>
        <p:spPr>
          <a:xfrm>
            <a:off x="2368078" y="9384070"/>
            <a:ext cx="8290763" cy="44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96" dirty="0" smtClean="0">
                <a:solidFill>
                  <a:srgbClr val="E8EEF1"/>
                </a:solidFill>
                <a:latin typeface="Montserrat Classic"/>
              </a:rPr>
              <a:t>Office of KU.KPS.</a:t>
            </a:r>
            <a:endParaRPr lang="en-US" sz="2800" spc="196" dirty="0">
              <a:solidFill>
                <a:srgbClr val="E8EEF1"/>
              </a:solidFill>
              <a:latin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2886906" cy="851395"/>
            <a:chOff x="0" y="0"/>
            <a:chExt cx="1722525" cy="508000"/>
          </a:xfrm>
        </p:grpSpPr>
        <p:sp>
          <p:nvSpPr>
            <p:cNvPr id="3" name="Freeform 3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5401094" y="603003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84790" y="473383"/>
            <a:ext cx="4051976" cy="2279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84790" y="5756517"/>
            <a:ext cx="4051976" cy="279848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391" y="8335788"/>
            <a:ext cx="15135432" cy="906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5"/>
              </a:lnSpc>
            </a:pPr>
            <a:r>
              <a:rPr lang="en-US" sz="5714" spc="165" dirty="0">
                <a:solidFill>
                  <a:srgbClr val="E8EEF1"/>
                </a:solidFill>
                <a:latin typeface="Montserrat Classic Bold"/>
              </a:rPr>
              <a:t>MOVING TECHNOLOGY FORWARD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55756" y="77042"/>
            <a:ext cx="18529150" cy="2539229"/>
            <a:chOff x="0" y="-131530"/>
            <a:chExt cx="24705533" cy="3385639"/>
          </a:xfrm>
        </p:grpSpPr>
        <p:sp>
          <p:nvSpPr>
            <p:cNvPr id="15" name="TextBox 15"/>
            <p:cNvSpPr txBox="1"/>
            <p:nvPr/>
          </p:nvSpPr>
          <p:spPr>
            <a:xfrm>
              <a:off x="871821" y="-131530"/>
              <a:ext cx="23833712" cy="1915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161"/>
                </a:lnSpc>
              </a:pPr>
              <a:r>
                <a:rPr lang="th-TH" sz="8520" b="1" spc="247" dirty="0" smtClean="0">
                  <a:solidFill>
                    <a:srgbClr val="FFFF00"/>
                  </a:solidFill>
                  <a:latin typeface="Montserrat Classic Bold"/>
                </a:rPr>
                <a:t>การถ่ายทอดองค์ความรู้</a:t>
              </a:r>
              <a:endParaRPr lang="en-US" sz="8520" b="1" spc="247" dirty="0">
                <a:solidFill>
                  <a:srgbClr val="FFFF00"/>
                </a:solidFill>
                <a:latin typeface="Montserrat Classic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176388"/>
              <a:ext cx="23833712" cy="1077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71"/>
                </a:lnSpc>
              </a:pPr>
              <a:endParaRPr/>
            </a:p>
          </p:txBody>
        </p: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18" y="3091357"/>
            <a:ext cx="3323148" cy="237439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568144" y="1672732"/>
            <a:ext cx="1237645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wallia New" panose="020B06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มหาวิทยาลัยเกษตรศาสตร์ วิทยาเขตกำแพงแสน</a:t>
            </a:r>
            <a:endParaRPr lang="th-TH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20" y="1363263"/>
            <a:ext cx="1631064" cy="1631064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23" y="3185598"/>
            <a:ext cx="2210529" cy="2210529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r="5830" b="21936"/>
          <a:stretch/>
        </p:blipFill>
        <p:spPr>
          <a:xfrm>
            <a:off x="595667" y="3219088"/>
            <a:ext cx="2284312" cy="2191746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134" y="4830742"/>
            <a:ext cx="664305" cy="446330"/>
          </a:xfrm>
          <a:prstGeom prst="rect">
            <a:avLst/>
          </a:prstGeom>
        </p:spPr>
      </p:pic>
      <p:sp>
        <p:nvSpPr>
          <p:cNvPr id="23" name="สี่เหลี่ยมผืนผ้า 22"/>
          <p:cNvSpPr/>
          <p:nvPr/>
        </p:nvSpPr>
        <p:spPr>
          <a:xfrm>
            <a:off x="689756" y="5706757"/>
            <a:ext cx="11825129" cy="221599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4000" b="1" cap="none" spc="0" dirty="0" smtClean="0">
                <a:ln w="0"/>
                <a:solidFill>
                  <a:srgbClr val="007A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ea typeface="Cordia New" panose="020B0304020202020204" pitchFamily="34" charset="-34"/>
                <a:cs typeface="Browallia New" panose="020B0604020202020204" pitchFamily="34" charset="-34"/>
              </a:rPr>
              <a:t>เว็บไซด์ สำนักงานวิทยาเขตกำแพงแสน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4000" b="1" cap="none" spc="0" dirty="0" smtClean="0">
                <a:ln w="0"/>
                <a:solidFill>
                  <a:srgbClr val="007A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ea typeface="Cordia New" panose="020B0304020202020204" pitchFamily="34" charset="-34"/>
                <a:cs typeface="Browallia New" panose="020B0604020202020204" pitchFamily="34" charset="-34"/>
              </a:rPr>
              <a:t>กองบริหารทั่วไป งานวิเทศ ประชาสัมพันธ์และชุมชนสัมพันธ์ </a:t>
            </a:r>
            <a:endParaRPr lang="th-TH" sz="4000" b="1" cap="none" spc="0" dirty="0" smtClean="0">
              <a:ln w="0"/>
              <a:solidFill>
                <a:srgbClr val="007A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owallia New" panose="020B0604020202020204" pitchFamily="34" charset="-34"/>
              <a:ea typeface="Cordia New" panose="020B0304020202020204" pitchFamily="34" charset="-34"/>
              <a:cs typeface="Browallia New" panose="020B0604020202020204" pitchFamily="34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cap="none" spc="0" dirty="0" smtClean="0">
                <a:ln w="0"/>
                <a:solidFill>
                  <a:srgbClr val="007A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ea typeface="Cordia New" panose="020B0304020202020204" pitchFamily="34" charset="-34"/>
                <a:cs typeface="Browallia New" panose="020B0604020202020204" pitchFamily="34" charset="-34"/>
              </a:rPr>
              <a:t>Link: </a:t>
            </a:r>
            <a:r>
              <a:rPr lang="x-none" sz="4000" b="1" cap="none" spc="0" dirty="0" smtClean="0">
                <a:ln w="0"/>
                <a:solidFill>
                  <a:srgbClr val="007A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ea typeface="Cordia New" panose="020B0304020202020204" pitchFamily="34" charset="-34"/>
                <a:cs typeface="Browallia New" panose="020B0604020202020204" pitchFamily="34" charset="-34"/>
              </a:rPr>
              <a:t>https://gad-psd.kps.ku.ac.th/v1/</a:t>
            </a:r>
            <a:endParaRPr lang="th-TH" sz="4000" b="1" cap="none" spc="0" dirty="0">
              <a:ln w="0"/>
              <a:solidFill>
                <a:srgbClr val="007A3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67" y="3196450"/>
            <a:ext cx="3989753" cy="222792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0" b="92450" l="5531" r="973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0791" y="1883139"/>
            <a:ext cx="2755631" cy="3956647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87508" y="3063671"/>
            <a:ext cx="3127519" cy="2347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6437" y="7277459"/>
            <a:ext cx="1756487" cy="17903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7687" y="4325775"/>
            <a:ext cx="5914527" cy="55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 dirty="0">
                <a:solidFill>
                  <a:srgbClr val="FFFFFF"/>
                </a:solidFill>
                <a:latin typeface="Open Sans Bold Italics"/>
              </a:rPr>
              <a:t>PR Super Live! Like </a:t>
            </a:r>
            <a:r>
              <a:rPr lang="en-US" sz="3233" dirty="0" err="1">
                <a:solidFill>
                  <a:srgbClr val="FFFFFF"/>
                </a:solidFill>
                <a:latin typeface="Open Sans Bold Italics"/>
              </a:rPr>
              <a:t>เลยยย</a:t>
            </a:r>
            <a:endParaRPr lang="en-US" sz="3233" dirty="0">
              <a:solidFill>
                <a:srgbClr val="FFFFFF"/>
              </a:solidFill>
              <a:latin typeface="Open Sans Bold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3086457"/>
            <a:ext cx="4101785" cy="109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800" dirty="0">
                <a:solidFill>
                  <a:srgbClr val="F36C62"/>
                </a:solidFill>
                <a:latin typeface="Open Sans Extra Bold"/>
              </a:rPr>
              <a:t>B</a:t>
            </a:r>
            <a:r>
              <a:rPr lang="en-US" sz="8800" dirty="0" smtClean="0">
                <a:solidFill>
                  <a:srgbClr val="F36C62"/>
                </a:solidFill>
                <a:latin typeface="Open Sans Extra Bold"/>
              </a:rPr>
              <a:t>efore</a:t>
            </a:r>
            <a:endParaRPr lang="en-US" sz="6000" dirty="0">
              <a:solidFill>
                <a:srgbClr val="F36C62"/>
              </a:solidFill>
              <a:latin typeface="Open Sans Extr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9800" y="2516177"/>
            <a:ext cx="11119723" cy="36191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ลดต้นทุนจากการซื้อโฆษณาผ่านสื่อหลัก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โดยเปลี่ยนมาใช้แพลตฟอร์ม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ออนไลน์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ปี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ละมากกว่า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50,000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บาท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49" lvl="1" indent="-269875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ลดต้นทุนค่าใช้จ่าย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แรงงาน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ในการผลิตสื่อเพื่อประชาสัมพันธ์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9749" lvl="1" indent="-269875">
              <a:lnSpc>
                <a:spcPct val="150000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การประชาสัมพันธ์ที่เข้าถึงง่ายสะดวก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รวดเร็ว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ทันเหตุการณ์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33885" y="6269114"/>
            <a:ext cx="3822342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6"/>
              </a:lnSpc>
            </a:pPr>
            <a:r>
              <a:rPr lang="en-US" sz="9504" dirty="0">
                <a:solidFill>
                  <a:srgbClr val="F36C62"/>
                </a:solidFill>
                <a:latin typeface="Open Sans Extra Bold"/>
              </a:rPr>
              <a:t>A</a:t>
            </a:r>
            <a:r>
              <a:rPr lang="en-US" sz="9504" dirty="0" smtClean="0">
                <a:solidFill>
                  <a:srgbClr val="F36C62"/>
                </a:solidFill>
                <a:latin typeface="Open Sans Extra Bold"/>
              </a:rPr>
              <a:t>fter</a:t>
            </a:r>
            <a:endParaRPr lang="en-US" sz="9504" dirty="0">
              <a:solidFill>
                <a:srgbClr val="F36C62"/>
              </a:solidFill>
              <a:latin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72600" y="8136024"/>
            <a:ext cx="6160564" cy="67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4"/>
              </a:lnSpc>
            </a:pPr>
            <a:r>
              <a:rPr lang="en-US" sz="3932" dirty="0">
                <a:solidFill>
                  <a:srgbClr val="FFFFFF"/>
                </a:solidFill>
                <a:latin typeface="Open Sans Bold Italics"/>
              </a:rPr>
              <a:t>PR Super Live! CHAPTER II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51164" y="414614"/>
            <a:ext cx="1485352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600" spc="54" dirty="0">
                <a:solidFill>
                  <a:srgbClr val="FFFF00"/>
                </a:solidFill>
                <a:latin typeface="Montserrat Light Bold"/>
              </a:rPr>
              <a:t>Cost Reduction - Value Addition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9800" y="5775538"/>
            <a:ext cx="1138118" cy="248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6"/>
              </a:lnSpc>
            </a:pPr>
            <a:r>
              <a:rPr lang="en-US" sz="14518" dirty="0">
                <a:solidFill>
                  <a:srgbClr val="FFFFFF"/>
                </a:solidFill>
                <a:latin typeface="Open Sans Extra Bold Italics"/>
              </a:rPr>
              <a:t>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46713" y="5707245"/>
            <a:ext cx="1168956" cy="3140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0"/>
              </a:lnSpc>
            </a:pPr>
            <a:r>
              <a:rPr lang="en-US" sz="18336" dirty="0">
                <a:solidFill>
                  <a:srgbClr val="FFFFFF"/>
                </a:solidFill>
                <a:latin typeface="Open Sans Extra Bold Italics"/>
              </a:rPr>
              <a:t>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71006" y="1580134"/>
            <a:ext cx="1378958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  <a:spcBef>
                <a:spcPct val="0"/>
              </a:spcBef>
            </a:pPr>
            <a:r>
              <a:rPr lang="en-US" sz="4400" spc="352" dirty="0" err="1">
                <a:solidFill>
                  <a:srgbClr val="FFFFFF"/>
                </a:solidFill>
                <a:cs typeface="Montserrat Classic"/>
              </a:rPr>
              <a:t>การลดต้นทุน</a:t>
            </a:r>
            <a:r>
              <a:rPr lang="en-US" sz="4400" spc="352" dirty="0">
                <a:solidFill>
                  <a:srgbClr val="FFFFFF"/>
                </a:solidFill>
                <a:cs typeface="Montserrat Classic"/>
              </a:rPr>
              <a:t>/</a:t>
            </a:r>
            <a:r>
              <a:rPr lang="en-US" sz="4400" spc="352" dirty="0" err="1">
                <a:solidFill>
                  <a:srgbClr val="FFFFFF"/>
                </a:solidFill>
                <a:cs typeface="Montserrat Classic"/>
              </a:rPr>
              <a:t>เพิ่มมูลค่า</a:t>
            </a:r>
            <a:r>
              <a:rPr lang="en-US" sz="4400" spc="352" dirty="0">
                <a:solidFill>
                  <a:srgbClr val="FFFFFF"/>
                </a:solidFill>
                <a:cs typeface="Montserrat Classic"/>
              </a:rPr>
              <a:t> </a:t>
            </a:r>
            <a:r>
              <a:rPr lang="en-US" sz="4400" spc="352" dirty="0" err="1">
                <a:solidFill>
                  <a:srgbClr val="FFFFFF"/>
                </a:solidFill>
                <a:cs typeface="Montserrat Classic"/>
              </a:rPr>
              <a:t>จากการจัดการองค์ความรู้</a:t>
            </a:r>
            <a:endParaRPr lang="en-US" sz="4400" spc="352" dirty="0">
              <a:solidFill>
                <a:srgbClr val="FFFFFF"/>
              </a:solidFill>
              <a:cs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850" t="32426" r="50567"/>
          <a:stretch>
            <a:fillRect/>
          </a:stretch>
        </p:blipFill>
        <p:spPr>
          <a:xfrm>
            <a:off x="8253409" y="0"/>
            <a:ext cx="1658098" cy="109381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75946" y="8832603"/>
            <a:ext cx="2886906" cy="851395"/>
            <a:chOff x="0" y="0"/>
            <a:chExt cx="1722525" cy="508000"/>
          </a:xfrm>
        </p:grpSpPr>
        <p:sp>
          <p:nvSpPr>
            <p:cNvPr id="4" name="Freeform 4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1E3D58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6202354" y="603003"/>
            <a:ext cx="2886906" cy="851395"/>
            <a:chOff x="0" y="0"/>
            <a:chExt cx="1722525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9339" y="3852651"/>
            <a:ext cx="6555594" cy="2394987"/>
            <a:chOff x="0" y="0"/>
            <a:chExt cx="8740792" cy="3193316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8740792" cy="1377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6"/>
                </a:lnSpc>
              </a:pPr>
              <a:r>
                <a:rPr lang="en-US" sz="6600" spc="59">
                  <a:solidFill>
                    <a:srgbClr val="1E3D58"/>
                  </a:solidFill>
                  <a:latin typeface="Montserrat Classic Bold"/>
                </a:rPr>
                <a:t>88%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6157" y="1625882"/>
              <a:ext cx="8628477" cy="1567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>
                  <a:solidFill>
                    <a:srgbClr val="1E3D58"/>
                  </a:solidFill>
                  <a:latin typeface="Montserrat Classic"/>
                </a:rPr>
                <a:t>CAN'T GO A DAY WITHOUT BEING ONLINE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89729" y="6508884"/>
            <a:ext cx="9102240" cy="3026808"/>
            <a:chOff x="-1597269" y="3611846"/>
            <a:chExt cx="9274997" cy="4259361"/>
          </a:xfrm>
        </p:grpSpPr>
        <p:sp>
          <p:nvSpPr>
            <p:cNvPr id="11" name="TextBox 11"/>
            <p:cNvSpPr txBox="1"/>
            <p:nvPr/>
          </p:nvSpPr>
          <p:spPr>
            <a:xfrm>
              <a:off x="-1597269" y="4875551"/>
              <a:ext cx="8740792" cy="299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6"/>
                </a:lnSpc>
              </a:pPr>
              <a:r>
                <a:rPr lang="en-US" sz="6600" b="1" spc="59" dirty="0" err="1">
                  <a:solidFill>
                    <a:srgbClr val="FFFF00"/>
                  </a:solidFill>
                  <a:cs typeface="Montserrat Classic Bold"/>
                </a:rPr>
                <a:t>ลดลง</a:t>
              </a:r>
              <a:r>
                <a:rPr lang="en-US" sz="6600" b="1" spc="59" dirty="0">
                  <a:solidFill>
                    <a:srgbClr val="FFFF00"/>
                  </a:solidFill>
                  <a:cs typeface="Montserrat Classic Bold"/>
                </a:rPr>
                <a:t>!</a:t>
              </a:r>
            </a:p>
            <a:p>
              <a:pPr algn="ctr">
                <a:lnSpc>
                  <a:spcPts val="8316"/>
                </a:lnSpc>
              </a:pPr>
              <a:r>
                <a:rPr lang="en-US" sz="6600" spc="59" dirty="0">
                  <a:solidFill>
                    <a:srgbClr val="FF0000"/>
                  </a:solidFill>
                  <a:latin typeface="Montserrat Classic Bold"/>
                </a:rPr>
                <a:t>2,000,000 </a:t>
              </a:r>
              <a:r>
                <a:rPr lang="en-US" sz="6600" spc="59" dirty="0" err="1">
                  <a:solidFill>
                    <a:srgbClr val="FF0000"/>
                  </a:solidFill>
                  <a:latin typeface="Montserrat Classic Bold"/>
                </a:rPr>
                <a:t>บาท</a:t>
              </a:r>
              <a:endParaRPr lang="en-US" sz="6600" spc="59" dirty="0">
                <a:solidFill>
                  <a:srgbClr val="FF0000"/>
                </a:solidFill>
                <a:latin typeface="Montserrat Classic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950749" y="3611846"/>
              <a:ext cx="8628477" cy="775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 err="1">
                  <a:solidFill>
                    <a:srgbClr val="E8EEF1"/>
                  </a:solidFill>
                  <a:cs typeface="Montserrat Classic"/>
                </a:rPr>
                <a:t>การจัด</a:t>
              </a:r>
              <a:r>
                <a:rPr lang="en-US" sz="3200" u="sng" spc="352" dirty="0" err="1">
                  <a:solidFill>
                    <a:srgbClr val="E8EEF1"/>
                  </a:solidFill>
                  <a:cs typeface="Montserrat Classic"/>
                </a:rPr>
                <a:t>ปฐมนิเทศ</a:t>
              </a:r>
              <a:r>
                <a:rPr lang="en-US" sz="3200" spc="352" dirty="0" err="1">
                  <a:solidFill>
                    <a:srgbClr val="E8EEF1"/>
                  </a:solidFill>
                  <a:cs typeface="Montserrat Classic"/>
                </a:rPr>
                <a:t>ผู้ปกครองและนิสิตใหม่</a:t>
              </a:r>
              <a:r>
                <a:rPr lang="en-US" sz="1200" spc="132" dirty="0">
                  <a:solidFill>
                    <a:srgbClr val="E8EEF1"/>
                  </a:solidFill>
                  <a:latin typeface="Arimo"/>
                </a:rPr>
                <a:t> 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400" y="398658"/>
            <a:ext cx="16042441" cy="1590179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 spc="48" dirty="0">
                <a:solidFill>
                  <a:srgbClr val="FFDE59"/>
                </a:solidFill>
                <a:latin typeface="Montserrat Light"/>
              </a:rPr>
              <a:t> </a:t>
            </a:r>
            <a:r>
              <a:rPr lang="en-US" sz="4800" spc="48" dirty="0" smtClean="0">
                <a:solidFill>
                  <a:srgbClr val="FFDE59"/>
                </a:solidFill>
                <a:latin typeface="Montserrat Light"/>
              </a:rPr>
              <a:t> </a:t>
            </a:r>
            <a:r>
              <a:rPr lang="en-US" sz="4800" spc="48" dirty="0" smtClean="0">
                <a:solidFill>
                  <a:srgbClr val="00B050"/>
                </a:solidFill>
                <a:latin typeface="Montserrat Light"/>
              </a:rPr>
              <a:t>              </a:t>
            </a:r>
            <a:r>
              <a:rPr lang="en-US" sz="4800" spc="48" dirty="0" smtClean="0">
                <a:solidFill>
                  <a:srgbClr val="FFDE59"/>
                </a:solidFill>
                <a:latin typeface="Montserrat Light"/>
              </a:rPr>
              <a:t>           </a:t>
            </a:r>
            <a:r>
              <a:rPr lang="en-US" sz="4800" spc="48" dirty="0" err="1" smtClean="0">
                <a:solidFill>
                  <a:srgbClr val="FFEC37"/>
                </a:solidFill>
                <a:cs typeface="Montserrat Light"/>
              </a:rPr>
              <a:t>มหาวิทยาลัยเกษตรศาสตร์</a:t>
            </a:r>
            <a:r>
              <a:rPr lang="en-US" sz="4800" spc="48" dirty="0" smtClean="0">
                <a:solidFill>
                  <a:srgbClr val="FFEC37"/>
                </a:solidFill>
                <a:cs typeface="Montserrat Light"/>
              </a:rPr>
              <a:t> </a:t>
            </a:r>
            <a:r>
              <a:rPr lang="en-US" sz="4800" spc="48" dirty="0" err="1">
                <a:solidFill>
                  <a:srgbClr val="FFEC37"/>
                </a:solidFill>
                <a:cs typeface="Montserrat Light"/>
              </a:rPr>
              <a:t>วิทยาเขตกำแพงแสน</a:t>
            </a:r>
            <a:r>
              <a:rPr lang="en-US" sz="4800" spc="48" dirty="0">
                <a:solidFill>
                  <a:srgbClr val="FFEC37"/>
                </a:solidFill>
                <a:cs typeface="Montserrat Light"/>
              </a:rPr>
              <a:t>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19900" spc="41" dirty="0" err="1">
                <a:solidFill>
                  <a:srgbClr val="00B050"/>
                </a:solidFill>
                <a:cs typeface="Montserrat Light"/>
              </a:rPr>
              <a:t>ลด</a:t>
            </a:r>
            <a:r>
              <a:rPr lang="en-US" sz="4100" spc="41" dirty="0" err="1">
                <a:solidFill>
                  <a:schemeClr val="accent3">
                    <a:lumMod val="40000"/>
                    <a:lumOff val="60000"/>
                  </a:schemeClr>
                </a:solidFill>
                <a:cs typeface="Montserrat Light"/>
              </a:rPr>
              <a:t>ค่าใช้จ่ายในการจัดการ</a:t>
            </a:r>
            <a:r>
              <a:rPr lang="en-US" sz="4100" spc="4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cs typeface="Montserrat Light"/>
              </a:rPr>
              <a:t>ประชุม</a:t>
            </a:r>
            <a:r>
              <a:rPr lang="th-TH" sz="4100" spc="41" dirty="0" smtClean="0">
                <a:solidFill>
                  <a:schemeClr val="accent3">
                    <a:lumMod val="40000"/>
                    <a:lumOff val="60000"/>
                  </a:schemeClr>
                </a:solidFill>
                <a:cs typeface="Montserrat Light"/>
              </a:rPr>
              <a:t>ในและต่างประเทศ</a:t>
            </a:r>
            <a:endParaRPr lang="en-US" sz="4100" spc="41" dirty="0">
              <a:solidFill>
                <a:srgbClr val="FFDE59"/>
              </a:solidFill>
              <a:cs typeface="Montserrat Ligh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974919" y="1338681"/>
            <a:ext cx="7835796" cy="5325379"/>
            <a:chOff x="-397995" y="-1641185"/>
            <a:chExt cx="9599104" cy="5344028"/>
          </a:xfrm>
        </p:grpSpPr>
        <p:sp>
          <p:nvSpPr>
            <p:cNvPr id="15" name="TextBox 15"/>
            <p:cNvSpPr txBox="1"/>
            <p:nvPr/>
          </p:nvSpPr>
          <p:spPr>
            <a:xfrm>
              <a:off x="-397995" y="-1641185"/>
              <a:ext cx="9599104" cy="3670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34"/>
                </a:lnSpc>
              </a:pPr>
              <a:endParaRPr lang="en-US" sz="8800" spc="53" dirty="0" smtClean="0">
                <a:solidFill>
                  <a:srgbClr val="FFFF00"/>
                </a:solidFill>
                <a:cs typeface="Montserrat Classic Bold"/>
              </a:endParaRPr>
            </a:p>
            <a:p>
              <a:pPr algn="ctr"/>
              <a:r>
                <a:rPr lang="en-US" sz="8800" spc="53" dirty="0" err="1" smtClean="0">
                  <a:solidFill>
                    <a:srgbClr val="FFFF00"/>
                  </a:solidFill>
                  <a:cs typeface="Montserrat Classic Bold"/>
                </a:rPr>
                <a:t>ลดลง</a:t>
              </a:r>
              <a:r>
                <a:rPr lang="en-US" sz="8800" spc="53" dirty="0" smtClean="0">
                  <a:solidFill>
                    <a:srgbClr val="FFFF00"/>
                  </a:solidFill>
                  <a:cs typeface="Montserrat Classic Bold"/>
                </a:rPr>
                <a:t> </a:t>
              </a:r>
              <a:r>
                <a:rPr lang="en-US" sz="8800" spc="53" dirty="0">
                  <a:solidFill>
                    <a:srgbClr val="FFFF00"/>
                  </a:solidFill>
                  <a:cs typeface="Montserrat Classic Bold"/>
                </a:rPr>
                <a:t>! </a:t>
              </a:r>
              <a:endParaRPr lang="en-US" sz="8800" spc="53" dirty="0" smtClean="0">
                <a:solidFill>
                  <a:srgbClr val="FFFF00"/>
                </a:solidFill>
                <a:cs typeface="Montserrat Classic Bold"/>
              </a:endParaRPr>
            </a:p>
            <a:p>
              <a:pPr algn="ctr"/>
              <a:r>
                <a:rPr lang="en-US" sz="8800" spc="53" dirty="0" smtClean="0">
                  <a:solidFill>
                    <a:srgbClr val="F58992"/>
                  </a:solidFill>
                  <a:latin typeface="Montserrat Classic Bold"/>
                </a:rPr>
                <a:t>500,000 </a:t>
              </a:r>
              <a:r>
                <a:rPr lang="en-US" sz="8800" spc="53" dirty="0" err="1">
                  <a:solidFill>
                    <a:srgbClr val="F58992"/>
                  </a:solidFill>
                  <a:latin typeface="Montserrat Classic Bold"/>
                </a:rPr>
                <a:t>บาท</a:t>
              </a:r>
              <a:endParaRPr lang="en-US" sz="8800" spc="53" dirty="0">
                <a:solidFill>
                  <a:srgbClr val="F58992"/>
                </a:solidFill>
                <a:latin typeface="Montserrat Classic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70401" y="2135409"/>
              <a:ext cx="8628477" cy="1567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 err="1">
                  <a:solidFill>
                    <a:srgbClr val="E8EEF1"/>
                  </a:solidFill>
                  <a:cs typeface="Montserrat Classic"/>
                </a:rPr>
                <a:t>การจัดประชุมวิชาการนานาชาติ</a:t>
              </a:r>
              <a:r>
                <a:rPr lang="en-US" sz="3200" spc="352" dirty="0">
                  <a:solidFill>
                    <a:srgbClr val="E8EEF1"/>
                  </a:solidFill>
                  <a:cs typeface="Montserrat Classic"/>
                </a:rPr>
                <a:t> (ONLINE)</a:t>
              </a:r>
            </a:p>
          </p:txBody>
        </p:sp>
      </p:grp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98" y="2721681"/>
            <a:ext cx="8141742" cy="3161397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437" y="6619932"/>
            <a:ext cx="5334000" cy="2999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669" r="51713"/>
          <a:stretch>
            <a:fillRect/>
          </a:stretch>
        </p:blipFill>
        <p:spPr>
          <a:xfrm rot="5400000">
            <a:off x="7360407" y="1233817"/>
            <a:ext cx="3385552" cy="181063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6166942" y="603003"/>
            <a:ext cx="2886906" cy="851395"/>
            <a:chOff x="0" y="0"/>
            <a:chExt cx="1722525" cy="508000"/>
          </a:xfrm>
        </p:grpSpPr>
        <p:sp>
          <p:nvSpPr>
            <p:cNvPr id="4" name="Freeform 4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59244" y="182268"/>
            <a:ext cx="8947487" cy="9259245"/>
            <a:chOff x="0" y="243024"/>
            <a:chExt cx="11929982" cy="12345661"/>
          </a:xfrm>
        </p:grpSpPr>
        <p:sp>
          <p:nvSpPr>
            <p:cNvPr id="7" name="TextBox 7"/>
            <p:cNvSpPr txBox="1"/>
            <p:nvPr/>
          </p:nvSpPr>
          <p:spPr>
            <a:xfrm>
              <a:off x="0" y="243024"/>
              <a:ext cx="11929982" cy="1266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61"/>
                </a:lnSpc>
              </a:pPr>
              <a:r>
                <a:rPr lang="en-US" sz="6477" spc="58" dirty="0">
                  <a:solidFill>
                    <a:srgbClr val="FFFF00"/>
                  </a:solidFill>
                  <a:latin typeface="Montserrat Classic Bold"/>
                </a:rPr>
                <a:t>Output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39971"/>
              <a:ext cx="11246140" cy="1430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39"/>
                </a:lnSpc>
              </a:pPr>
              <a:r>
                <a:rPr lang="en-US" sz="3533" spc="261">
                  <a:solidFill>
                    <a:srgbClr val="43B0F1"/>
                  </a:solidFill>
                  <a:latin typeface="Montserrat Classic Bold"/>
                </a:rPr>
                <a:t>Technology around </a:t>
              </a:r>
            </a:p>
            <a:p>
              <a:pPr algn="l">
                <a:lnSpc>
                  <a:spcPts val="4239"/>
                </a:lnSpc>
              </a:pPr>
              <a:r>
                <a:rPr lang="en-US" sz="3533" spc="261">
                  <a:solidFill>
                    <a:srgbClr val="43B0F1"/>
                  </a:solidFill>
                  <a:latin typeface="Montserrat Classic Bold"/>
                </a:rPr>
                <a:t>the globe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7709" y="3615800"/>
              <a:ext cx="11246139" cy="8972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6"/>
                </a:lnSpc>
              </a:pPr>
              <a:r>
                <a:rPr lang="en-US" sz="4000" b="1" spc="29" dirty="0">
                  <a:solidFill>
                    <a:srgbClr val="E8EEF1"/>
                  </a:solidFill>
                  <a:latin typeface="Montserrat Light"/>
                  <a:cs typeface="+mj-cs"/>
                </a:rPr>
                <a:t>1</a:t>
              </a:r>
              <a:r>
                <a:rPr lang="en-US" sz="4000" b="1" spc="29" dirty="0" smtClean="0">
                  <a:solidFill>
                    <a:srgbClr val="E8EEF1"/>
                  </a:solidFill>
                  <a:latin typeface="Montserrat Light"/>
                  <a:cs typeface="+mj-cs"/>
                </a:rPr>
                <a:t>. </a:t>
              </a:r>
              <a:r>
                <a:rPr lang="en-US" sz="4000" b="1" spc="29" dirty="0" err="1" smtClean="0">
                  <a:solidFill>
                    <a:srgbClr val="E8EEF1"/>
                  </a:solidFill>
                  <a:latin typeface="Montserrat Light"/>
                  <a:cs typeface="+mj-cs"/>
                </a:rPr>
                <a:t>นวัตกรรม</a:t>
              </a:r>
              <a:r>
                <a:rPr lang="en-US" sz="4000" b="1" spc="29" dirty="0" err="1">
                  <a:solidFill>
                    <a:srgbClr val="E8EEF1"/>
                  </a:solidFill>
                  <a:latin typeface="Montserrat Light"/>
                  <a:cs typeface="+mj-cs"/>
                </a:rPr>
                <a:t>การถ่ายทอดสด</a:t>
              </a:r>
              <a:endParaRPr lang="en-US" sz="4000" b="1" spc="29" dirty="0">
                <a:solidFill>
                  <a:srgbClr val="E8EEF1"/>
                </a:solidFill>
                <a:latin typeface="Montserrat Light"/>
                <a:cs typeface="+mj-cs"/>
              </a:endParaRPr>
            </a:p>
            <a:p>
              <a:pPr>
                <a:lnSpc>
                  <a:spcPts val="4416"/>
                </a:lnSpc>
              </a:pPr>
              <a:r>
                <a:rPr lang="en-US" sz="4000" b="1" spc="29" dirty="0" err="1">
                  <a:solidFill>
                    <a:srgbClr val="E8EEF1"/>
                  </a:solidFill>
                  <a:cs typeface="+mj-cs"/>
                </a:rPr>
                <a:t>ด้วยอุปกรณ์ทางการประชาสัมพันธ์</a:t>
              </a:r>
              <a:r>
                <a:rPr lang="en-US" sz="4000" b="1" spc="29" dirty="0">
                  <a:solidFill>
                    <a:srgbClr val="E8EEF1"/>
                  </a:solidFill>
                  <a:cs typeface="+mj-cs"/>
                </a:rPr>
                <a:t> </a:t>
              </a:r>
            </a:p>
            <a:p>
              <a:pPr>
                <a:lnSpc>
                  <a:spcPts val="4416"/>
                </a:lnSpc>
              </a:pPr>
              <a:r>
                <a:rPr lang="en-US" sz="4000" b="1" spc="29" dirty="0" err="1">
                  <a:solidFill>
                    <a:srgbClr val="E8EEF1"/>
                  </a:solidFill>
                  <a:cs typeface="+mj-cs"/>
                </a:rPr>
                <a:t>และสร้างภาพลักษณ์องค์กร</a:t>
              </a:r>
              <a:endParaRPr lang="en-US" sz="4000" b="1" spc="29" dirty="0">
                <a:solidFill>
                  <a:srgbClr val="E8EEF1"/>
                </a:solidFill>
                <a:cs typeface="+mj-cs"/>
              </a:endParaRPr>
            </a:p>
            <a:p>
              <a:pPr>
                <a:lnSpc>
                  <a:spcPts val="4416"/>
                </a:lnSpc>
              </a:pPr>
              <a:endParaRPr lang="en-US" sz="4000" b="1" spc="29" dirty="0">
                <a:solidFill>
                  <a:srgbClr val="E8EEF1"/>
                </a:solidFill>
                <a:cs typeface="+mj-cs"/>
              </a:endParaRPr>
            </a:p>
            <a:p>
              <a:pPr>
                <a:lnSpc>
                  <a:spcPts val="4416"/>
                </a:lnSpc>
              </a:pPr>
              <a:r>
                <a:rPr lang="en-US" sz="4000" b="1" spc="29" dirty="0">
                  <a:solidFill>
                    <a:srgbClr val="E8EEF1"/>
                  </a:solidFill>
                  <a:latin typeface="Montserrat Light"/>
                  <a:cs typeface="+mj-cs"/>
                </a:rPr>
                <a:t>2</a:t>
              </a:r>
              <a:r>
                <a:rPr lang="en-US" sz="4000" b="1" spc="29" dirty="0" smtClean="0">
                  <a:solidFill>
                    <a:srgbClr val="E8EEF1"/>
                  </a:solidFill>
                  <a:latin typeface="Montserrat Light"/>
                  <a:cs typeface="+mj-cs"/>
                </a:rPr>
                <a:t>. </a:t>
              </a:r>
              <a:r>
                <a:rPr lang="en-US" sz="4000" b="1" spc="29" dirty="0" err="1" smtClean="0">
                  <a:solidFill>
                    <a:srgbClr val="E8EEF1"/>
                  </a:solidFill>
                  <a:latin typeface="Montserrat Light"/>
                  <a:cs typeface="+mj-cs"/>
                </a:rPr>
                <a:t>เพื่อ</a:t>
              </a:r>
              <a:r>
                <a:rPr lang="en-US" sz="4000" b="1" spc="29" dirty="0" err="1">
                  <a:solidFill>
                    <a:srgbClr val="E8EEF1"/>
                  </a:solidFill>
                  <a:latin typeface="Montserrat Light"/>
                  <a:cs typeface="+mj-cs"/>
                </a:rPr>
                <a:t>เป็นต้นแบบในการผลิตสื่อ</a:t>
              </a:r>
              <a:r>
                <a:rPr lang="en-US" sz="4000" b="1" spc="29" dirty="0">
                  <a:solidFill>
                    <a:srgbClr val="E8EEF1"/>
                  </a:solidFill>
                  <a:latin typeface="Montserrat Light"/>
                  <a:cs typeface="+mj-cs"/>
                </a:rPr>
                <a:t> </a:t>
              </a:r>
            </a:p>
            <a:p>
              <a:pPr>
                <a:lnSpc>
                  <a:spcPts val="4416"/>
                </a:lnSpc>
              </a:pPr>
              <a:r>
                <a:rPr lang="en-US" sz="4000" b="1" spc="29" dirty="0" err="1">
                  <a:solidFill>
                    <a:srgbClr val="E8EEF1"/>
                  </a:solidFill>
                  <a:cs typeface="+mj-cs"/>
                </a:rPr>
                <a:t>ประชาสัมพันธ์ด้วยเทคโนโลยีที่เข้าถึงง่าย</a:t>
              </a:r>
              <a:r>
                <a:rPr lang="en-US" sz="4000" b="1" spc="29" dirty="0">
                  <a:solidFill>
                    <a:srgbClr val="E8EEF1"/>
                  </a:solidFill>
                  <a:cs typeface="+mj-cs"/>
                </a:rPr>
                <a:t> </a:t>
              </a:r>
            </a:p>
            <a:p>
              <a:pPr>
                <a:lnSpc>
                  <a:spcPts val="4416"/>
                </a:lnSpc>
              </a:pPr>
              <a:r>
                <a:rPr lang="en-US" sz="4000" b="1" spc="29" dirty="0" err="1">
                  <a:solidFill>
                    <a:srgbClr val="E8EEF1"/>
                  </a:solidFill>
                  <a:cs typeface="+mj-cs"/>
                </a:rPr>
                <a:t>สะดวก</a:t>
              </a:r>
              <a:r>
                <a:rPr lang="en-US" sz="4000" b="1" spc="29" dirty="0">
                  <a:solidFill>
                    <a:srgbClr val="E8EEF1"/>
                  </a:solidFill>
                  <a:cs typeface="+mj-cs"/>
                </a:rPr>
                <a:t> </a:t>
              </a:r>
              <a:r>
                <a:rPr lang="en-US" sz="4000" b="1" spc="29" dirty="0" err="1">
                  <a:solidFill>
                    <a:srgbClr val="E8EEF1"/>
                  </a:solidFill>
                  <a:cs typeface="+mj-cs"/>
                </a:rPr>
                <a:t>รวดเร็ว</a:t>
              </a:r>
              <a:endParaRPr lang="en-US" sz="4000" b="1" spc="29" dirty="0">
                <a:solidFill>
                  <a:srgbClr val="E8EEF1"/>
                </a:solidFill>
                <a:cs typeface="+mj-cs"/>
              </a:endParaRPr>
            </a:p>
            <a:p>
              <a:pPr>
                <a:lnSpc>
                  <a:spcPts val="4416"/>
                </a:lnSpc>
              </a:pPr>
              <a:endParaRPr lang="en-US" sz="4000" b="1" spc="29" dirty="0">
                <a:solidFill>
                  <a:srgbClr val="E8EEF1"/>
                </a:solidFill>
                <a:cs typeface="+mj-cs"/>
              </a:endParaRPr>
            </a:p>
            <a:p>
              <a:pPr>
                <a:lnSpc>
                  <a:spcPts val="4416"/>
                </a:lnSpc>
              </a:pPr>
              <a:r>
                <a:rPr lang="en-US" sz="4000" b="1" spc="29" dirty="0">
                  <a:solidFill>
                    <a:srgbClr val="E8EEF1"/>
                  </a:solidFill>
                  <a:latin typeface="Montserrat Light"/>
                  <a:cs typeface="+mj-cs"/>
                </a:rPr>
                <a:t>3. </a:t>
              </a:r>
              <a:r>
                <a:rPr lang="en-US" sz="4000" b="1" spc="29" dirty="0" err="1">
                  <a:solidFill>
                    <a:srgbClr val="E8EEF1"/>
                  </a:solidFill>
                  <a:latin typeface="Montserrat Light"/>
                  <a:cs typeface="+mj-cs"/>
                </a:rPr>
                <a:t>เพื่อลดการชุมนุมของคนจำนวนมากในช่วง</a:t>
              </a:r>
              <a:endParaRPr lang="en-US" sz="4000" b="1" spc="29" dirty="0">
                <a:solidFill>
                  <a:srgbClr val="E8EEF1"/>
                </a:solidFill>
                <a:latin typeface="Montserrat Light"/>
                <a:cs typeface="+mj-cs"/>
              </a:endParaRPr>
            </a:p>
            <a:p>
              <a:pPr>
                <a:lnSpc>
                  <a:spcPts val="4416"/>
                </a:lnSpc>
              </a:pPr>
              <a:r>
                <a:rPr lang="en-US" sz="4000" b="1" spc="29" dirty="0" err="1">
                  <a:solidFill>
                    <a:srgbClr val="E8EEF1"/>
                  </a:solidFill>
                  <a:cs typeface="+mj-cs"/>
                </a:rPr>
                <a:t>สถานการณ์</a:t>
              </a:r>
              <a:r>
                <a:rPr lang="en-US" sz="4000" b="1" spc="29" dirty="0">
                  <a:solidFill>
                    <a:srgbClr val="E8EEF1"/>
                  </a:solidFill>
                  <a:cs typeface="+mj-cs"/>
                </a:rPr>
                <a:t> COVID 19  </a:t>
              </a:r>
            </a:p>
            <a:p>
              <a:pPr>
                <a:lnSpc>
                  <a:spcPts val="4416"/>
                </a:lnSpc>
              </a:pPr>
              <a:endParaRPr lang="en-US" sz="2944" spc="29" dirty="0">
                <a:solidFill>
                  <a:srgbClr val="E8EEF1"/>
                </a:solidFill>
                <a:cs typeface="Montserrat Light"/>
              </a:endParaRPr>
            </a:p>
            <a:p>
              <a:pPr algn="l">
                <a:lnSpc>
                  <a:spcPts val="4416"/>
                </a:lnSpc>
              </a:pPr>
              <a:endParaRPr lang="en-US" sz="2944" spc="29" dirty="0">
                <a:solidFill>
                  <a:srgbClr val="E8EEF1"/>
                </a:solidFill>
                <a:cs typeface="Montserrat Ligh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26371" y="1254473"/>
            <a:ext cx="1179995" cy="932196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0" y="4676775"/>
            <a:ext cx="6851441" cy="4168261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0" y="342900"/>
            <a:ext cx="6934200" cy="433387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51" y="342900"/>
            <a:ext cx="4572000" cy="2527101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51" y="2833513"/>
            <a:ext cx="4572000" cy="3049523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51" y="5901560"/>
            <a:ext cx="4575622" cy="294347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39914" y="8671437"/>
            <a:ext cx="1359526" cy="135952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74429" y="8680582"/>
            <a:ext cx="1902117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-1082212" y="-325560"/>
            <a:ext cx="2458198" cy="109381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4113" y="-495300"/>
            <a:ext cx="762000" cy="11277600"/>
          </a:xfrm>
          <a:prstGeom prst="rect">
            <a:avLst/>
          </a:prstGeom>
          <a:solidFill>
            <a:srgbClr val="43B0F1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6435549" y="1028700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09267" y="2177661"/>
            <a:ext cx="4042030" cy="2273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73000" y="2048007"/>
            <a:ext cx="4363988" cy="24547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76517" y="6711328"/>
            <a:ext cx="4464584" cy="2511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258457" y="277304"/>
            <a:ext cx="1899898" cy="133705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3598" y="58756"/>
            <a:ext cx="6377045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75"/>
              </a:lnSpc>
            </a:pPr>
            <a:r>
              <a:rPr lang="en-US" sz="11500" spc="278" dirty="0" smtClean="0">
                <a:solidFill>
                  <a:srgbClr val="E8EEF1"/>
                </a:solidFill>
                <a:latin typeface="Montserrat Classic Bold"/>
              </a:rPr>
              <a:t>KU.KPS</a:t>
            </a:r>
            <a:endParaRPr lang="en-US" sz="11500" spc="278" dirty="0">
              <a:solidFill>
                <a:srgbClr val="E8EEF1"/>
              </a:solidFill>
              <a:latin typeface="Montserrat Classic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109267" y="4509519"/>
            <a:ext cx="4685709" cy="1725407"/>
            <a:chOff x="0" y="-95251"/>
            <a:chExt cx="6247612" cy="230054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1"/>
              <a:ext cx="6247612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>
                  <a:solidFill>
                    <a:srgbClr val="FFFF00"/>
                  </a:solidFill>
                  <a:latin typeface="Montserrat Classic"/>
                </a:rPr>
                <a:t>ALL AROUND KPS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26519"/>
              <a:ext cx="6247612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cs typeface="Montserrat Light"/>
                </a:rPr>
                <a:t>รายการเกี่ยวกับมติที่ประชุมประจำวิทยาเขต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41633" y="4515383"/>
            <a:ext cx="4638060" cy="1533998"/>
            <a:chOff x="0" y="-95250"/>
            <a:chExt cx="6298624" cy="222819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0"/>
              <a:ext cx="6247612" cy="833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 err="1">
                  <a:solidFill>
                    <a:srgbClr val="FFFF00"/>
                  </a:solidFill>
                  <a:cs typeface="Montserrat Classic"/>
                </a:rPr>
                <a:t>เกษตรในจอ</a:t>
              </a:r>
              <a:r>
                <a:rPr lang="en-US" sz="3200" spc="352" dirty="0">
                  <a:solidFill>
                    <a:srgbClr val="FFFF00"/>
                  </a:solidFill>
                  <a:cs typeface="Montserrat Classic"/>
                </a:rPr>
                <a:t>(</a:t>
              </a:r>
              <a:r>
                <a:rPr lang="en-US" sz="3200" spc="352" dirty="0" err="1">
                  <a:solidFill>
                    <a:srgbClr val="FFFF00"/>
                  </a:solidFill>
                  <a:cs typeface="Montserrat Classic"/>
                </a:rPr>
                <a:t>ขอจองในใจ</a:t>
              </a:r>
              <a:r>
                <a:rPr lang="en-US" sz="3200" spc="352" dirty="0">
                  <a:solidFill>
                    <a:srgbClr val="FFFF00"/>
                  </a:solidFill>
                  <a:cs typeface="Montserrat Classic"/>
                </a:rPr>
                <a:t>)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1012" y="954175"/>
              <a:ext cx="6247612" cy="1178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รายการที่นำเสนองานวิจัยต่างๆให้เข้าถึงประชาชนมากยิ่งขึ้น</a:t>
              </a:r>
              <a:endParaRPr lang="en-US" sz="2600" spc="26" dirty="0">
                <a:solidFill>
                  <a:srgbClr val="E8EEF1"/>
                </a:solidFill>
                <a:cs typeface="Montserrat Light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60623" y="4681407"/>
            <a:ext cx="4715315" cy="2029921"/>
            <a:chOff x="-39475" y="-301155"/>
            <a:chExt cx="6287087" cy="270656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01155"/>
              <a:ext cx="6247612" cy="764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 err="1">
                  <a:solidFill>
                    <a:srgbClr val="FFFF00"/>
                  </a:solidFill>
                  <a:cs typeface="Montserrat Classic"/>
                </a:rPr>
                <a:t>ปลาพาตะลอน</a:t>
              </a:r>
              <a:endParaRPr lang="en-US" sz="3200" spc="352" dirty="0">
                <a:solidFill>
                  <a:srgbClr val="FFFF00"/>
                </a:solidFill>
                <a:cs typeface="Montserrat Classic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39475" y="617034"/>
              <a:ext cx="6247612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รีวิวทุกสิ่งที่อยู่ในมหาวิทยาลัย</a:t>
              </a:r>
              <a:r>
                <a:rPr lang="en-US" sz="2600" spc="26" dirty="0">
                  <a:solidFill>
                    <a:srgbClr val="E8EEF1"/>
                  </a:solidFill>
                  <a:cs typeface="Montserrat Light"/>
                </a:rPr>
                <a:t> </a:t>
              </a:r>
            </a:p>
            <a:p>
              <a:pPr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เรื่องอะไรที่ทุกคนอยากรู้</a:t>
              </a:r>
              <a:r>
                <a:rPr lang="en-US" sz="2600" spc="26" dirty="0">
                  <a:solidFill>
                    <a:srgbClr val="E8EEF1"/>
                  </a:solidFill>
                  <a:cs typeface="Montserrat Light"/>
                </a:rPr>
                <a:t> </a:t>
              </a: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เราจะพาไปดู</a:t>
              </a:r>
              <a:endParaRPr lang="en-US" sz="2600" spc="26" dirty="0">
                <a:solidFill>
                  <a:srgbClr val="E8EEF1"/>
                </a:solidFill>
                <a:cs typeface="Montserrat Light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279196" y="342879"/>
            <a:ext cx="6275562" cy="111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40"/>
              </a:lnSpc>
            </a:pPr>
            <a:r>
              <a:rPr lang="en-US" sz="7200" spc="21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Classic Bold"/>
              </a:rPr>
              <a:t>YOUTUBE</a:t>
            </a:r>
            <a:endParaRPr lang="en-US" sz="7435" spc="215" dirty="0">
              <a:solidFill>
                <a:srgbClr val="FF0000"/>
              </a:solidFill>
              <a:latin typeface="Montserrat Classic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7193780" y="6784489"/>
            <a:ext cx="5379220" cy="2226322"/>
            <a:chOff x="0" y="-95250"/>
            <a:chExt cx="7172293" cy="296842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95250"/>
              <a:ext cx="7172293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>
                  <a:solidFill>
                    <a:srgbClr val="FFFF00"/>
                  </a:solidFill>
                  <a:latin typeface="Montserrat Classic"/>
                </a:rPr>
                <a:t>KU GO GREEN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26518"/>
              <a:ext cx="7172293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รายการเกี่ยวกับต้นไม้ในวิทยาเขตกำแพงแสน</a:t>
              </a:r>
              <a:r>
                <a:rPr lang="en-US" sz="2600" spc="26" dirty="0">
                  <a:solidFill>
                    <a:srgbClr val="E8EEF1"/>
                  </a:solidFill>
                  <a:cs typeface="Montserrat Light"/>
                </a:rPr>
                <a:t> </a:t>
              </a: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วิธีดูแล</a:t>
              </a:r>
              <a:r>
                <a:rPr lang="en-US" sz="2600" spc="26" dirty="0">
                  <a:solidFill>
                    <a:srgbClr val="E8EEF1"/>
                  </a:solidFill>
                  <a:cs typeface="Montserrat Light"/>
                </a:rPr>
                <a:t> </a:t>
              </a: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ขยาย</a:t>
              </a:r>
              <a:r>
                <a:rPr lang="en-US" sz="2600" spc="26" dirty="0" err="1" smtClean="0">
                  <a:solidFill>
                    <a:srgbClr val="E8EEF1"/>
                  </a:solidFill>
                  <a:cs typeface="Montserrat Light"/>
                </a:rPr>
                <a:t>พัน</a:t>
              </a:r>
              <a:r>
                <a:rPr lang="th-TH" sz="2600" spc="26" dirty="0" err="1" smtClean="0">
                  <a:solidFill>
                    <a:srgbClr val="E8EEF1"/>
                  </a:solidFill>
                  <a:cs typeface="Montserrat Light"/>
                </a:rPr>
                <a:t>ธุ์</a:t>
              </a:r>
              <a:r>
                <a:rPr lang="en-US" sz="2600" spc="26" dirty="0" smtClean="0">
                  <a:solidFill>
                    <a:srgbClr val="E8EEF1"/>
                  </a:solidFill>
                  <a:cs typeface="Montserrat Light"/>
                </a:rPr>
                <a:t> </a:t>
              </a:r>
              <a:r>
                <a:rPr lang="en-US" sz="2600" spc="26" dirty="0" err="1">
                  <a:solidFill>
                    <a:srgbClr val="E8EEF1"/>
                  </a:solidFill>
                  <a:cs typeface="Montserrat Light"/>
                </a:rPr>
                <a:t>คำแนะนำการปลูก</a:t>
              </a:r>
              <a:endParaRPr lang="en-US" sz="2600" spc="26" dirty="0">
                <a:solidFill>
                  <a:srgbClr val="E8EEF1"/>
                </a:solidFill>
                <a:cs typeface="Montserrat Light"/>
              </a:endParaRPr>
            </a:p>
          </p:txBody>
        </p:sp>
      </p:grp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90" y="1729284"/>
            <a:ext cx="4931570" cy="2773466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23" y="6784489"/>
            <a:ext cx="4613444" cy="259455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82217" y="186135"/>
            <a:ext cx="1601759" cy="159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533191" y="9435605"/>
            <a:ext cx="2886906" cy="851395"/>
            <a:chOff x="0" y="0"/>
            <a:chExt cx="1722525" cy="508000"/>
          </a:xfrm>
        </p:grpSpPr>
        <p:sp>
          <p:nvSpPr>
            <p:cNvPr id="3" name="Freeform 3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40000"/>
          </a:blip>
          <a:srcRect t="39379" r="45076" b="6952"/>
          <a:stretch>
            <a:fillRect/>
          </a:stretch>
        </p:blipFill>
        <p:spPr>
          <a:xfrm>
            <a:off x="137104" y="-689219"/>
            <a:ext cx="7863821" cy="10938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5073" y="470635"/>
            <a:ext cx="4773318" cy="318022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-371606"/>
            <a:ext cx="13077053" cy="256663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6954" y="-35852"/>
            <a:ext cx="10979848" cy="199356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388" y="219506"/>
            <a:ext cx="1902117" cy="133514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194" y="5069441"/>
            <a:ext cx="3646360" cy="4296747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27" y="1756214"/>
            <a:ext cx="3794866" cy="368486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78" y="6700442"/>
            <a:ext cx="5133629" cy="2887103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2068" y="2333337"/>
            <a:ext cx="2749682" cy="3957215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 rot="943699">
            <a:off x="16940742" y="483392"/>
            <a:ext cx="124926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endParaRPr lang="th-TH" sz="19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11" y="1593622"/>
            <a:ext cx="2590800" cy="3238500"/>
          </a:xfrm>
          <a:prstGeom prst="rect">
            <a:avLst/>
          </a:prstGeom>
        </p:spPr>
      </p:pic>
      <p:sp>
        <p:nvSpPr>
          <p:cNvPr id="20" name="สี่เหลี่ยมผืนผ้า 19"/>
          <p:cNvSpPr/>
          <p:nvPr/>
        </p:nvSpPr>
        <p:spPr>
          <a:xfrm>
            <a:off x="6336488" y="5742454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th-TH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เปลี่ยนบทบาท </a:t>
            </a:r>
            <a:r>
              <a:rPr lang="en-GB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MC”  </a:t>
            </a:r>
            <a:endParaRPr lang="th-TH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997670" y="6169703"/>
            <a:ext cx="4773318" cy="369160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73" y="3701480"/>
            <a:ext cx="2933203" cy="2417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-1082212" y="-325560"/>
            <a:ext cx="2458198" cy="109381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4113" y="-495300"/>
            <a:ext cx="762000" cy="11277600"/>
          </a:xfrm>
          <a:prstGeom prst="rect">
            <a:avLst/>
          </a:prstGeom>
          <a:solidFill>
            <a:srgbClr val="43B0F1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6435549" y="1028700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90331" y="487400"/>
            <a:ext cx="1899898" cy="13370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05646" y="237046"/>
            <a:ext cx="12338758" cy="156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75"/>
              </a:lnSpc>
            </a:pPr>
            <a:r>
              <a:rPr lang="en-US" sz="9599" spc="278" dirty="0">
                <a:solidFill>
                  <a:srgbClr val="E8EEF1"/>
                </a:solidFill>
                <a:latin typeface="Montserrat Classic Bold"/>
              </a:rPr>
              <a:t>KPS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24085" y="1286444"/>
            <a:ext cx="12496800" cy="1565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57"/>
              </a:lnSpc>
            </a:pPr>
            <a:r>
              <a:rPr lang="en-US" sz="6600" spc="98" dirty="0">
                <a:solidFill>
                  <a:srgbClr val="FFFF00"/>
                </a:solidFill>
                <a:latin typeface="Montserrat Light Bold"/>
              </a:rPr>
              <a:t>KU KPS </a:t>
            </a:r>
            <a:r>
              <a:rPr lang="en-US" sz="6600" spc="98" dirty="0" smtClean="0">
                <a:solidFill>
                  <a:srgbClr val="FFFF00"/>
                </a:solidFill>
                <a:latin typeface="Montserrat Light Bold"/>
              </a:rPr>
              <a:t>Business</a:t>
            </a:r>
            <a:endParaRPr lang="en-US" sz="6600" spc="98" dirty="0">
              <a:solidFill>
                <a:srgbClr val="FFFF00"/>
              </a:solidFill>
              <a:latin typeface="Montserrat Ligh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84163" y="380551"/>
            <a:ext cx="10413115" cy="121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0"/>
              </a:lnSpc>
            </a:pPr>
            <a:r>
              <a:rPr lang="en-US" sz="7435" spc="215" dirty="0">
                <a:solidFill>
                  <a:srgbClr val="E8EEF1"/>
                </a:solidFill>
                <a:latin typeface="Montserrat Classic Bold"/>
              </a:rPr>
              <a:t>YOUTUBER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3" l="0" r="42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54310" b="-6606"/>
          <a:stretch/>
        </p:blipFill>
        <p:spPr>
          <a:xfrm>
            <a:off x="-35577" y="2906784"/>
            <a:ext cx="6477000" cy="8427085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>
            <a:off x="5172774" y="3100083"/>
            <a:ext cx="76200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3800" b="1" spc="50" dirty="0" smtClean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KU.KPS.</a:t>
            </a:r>
            <a:r>
              <a:rPr lang="en-GB" sz="6600" b="1" spc="50" dirty="0" smtClean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GB" sz="6600" b="1" spc="50" dirty="0" smtClean="0">
              <a:ln w="0"/>
              <a:solidFill>
                <a:schemeClr val="accent5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GB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 </a:t>
            </a:r>
            <a:r>
              <a:rPr lang="en-GB" sz="66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Metaverse</a:t>
            </a:r>
            <a:r>
              <a:rPr lang="en-GB" sz="6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!!!</a:t>
            </a:r>
            <a:endParaRPr lang="th-TH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536" y="2046979"/>
            <a:ext cx="4930709" cy="2773524"/>
          </a:xfrm>
          <a:prstGeom prst="rect">
            <a:avLst/>
          </a:prstGeom>
          <a:scene3d>
            <a:camera prst="orthographicFront">
              <a:rot lat="0" lon="600000" rev="0"/>
            </a:camera>
            <a:lightRig rig="threePt" dir="t"/>
          </a:scene3d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49" y="5261215"/>
            <a:ext cx="5512523" cy="330751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100000" l="9930" r="93546">
                        <a14:foregroundMark x1="42780" y1="74876" x2="42780" y2="74876"/>
                        <a14:foregroundMark x1="44435" y1="73573" x2="44435" y2="73573"/>
                        <a14:foregroundMark x1="43401" y1="72767" x2="43401" y2="72767"/>
                        <a14:foregroundMark x1="44683" y1="72581" x2="44683" y2="72581"/>
                        <a14:foregroundMark x1="45470" y1="72953" x2="45470" y2="72953"/>
                        <a14:foregroundMark x1="44063" y1="77047" x2="44063" y2="77047"/>
                        <a14:foregroundMark x1="43815" y1="75868" x2="43815" y2="75868"/>
                        <a14:foregroundMark x1="43525" y1="79156" x2="43525" y2="79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317">
            <a:off x="13270857" y="5478593"/>
            <a:ext cx="2009929" cy="133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288" y="6140254"/>
            <a:ext cx="910060" cy="51190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262" y="7165270"/>
            <a:ext cx="1024567" cy="558049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646" b="99628" l="57632" r="95327">
                        <a14:foregroundMark x1="71028" y1="92924" x2="64590" y2="95531"/>
                        <a14:foregroundMark x1="62201" y1="97393" x2="57632" y2="9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3" t="66388"/>
          <a:stretch/>
        </p:blipFill>
        <p:spPr>
          <a:xfrm>
            <a:off x="11897097" y="8376612"/>
            <a:ext cx="4757449" cy="1910388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50021" y="5169621"/>
            <a:ext cx="941267" cy="528352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22314" r="18630" b="63298"/>
          <a:stretch/>
        </p:blipFill>
        <p:spPr>
          <a:xfrm>
            <a:off x="6803185" y="8232294"/>
            <a:ext cx="4260609" cy="109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86" y="6392744"/>
            <a:ext cx="1391416" cy="1391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451" r="59945"/>
          <a:stretch>
            <a:fillRect/>
          </a:stretch>
        </p:blipFill>
        <p:spPr>
          <a:xfrm rot="5400000">
            <a:off x="8637295" y="-9733637"/>
            <a:ext cx="800939" cy="203488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83980" y="3343366"/>
            <a:ext cx="12520039" cy="3600268"/>
            <a:chOff x="0" y="0"/>
            <a:chExt cx="16693386" cy="4800358"/>
          </a:xfrm>
        </p:grpSpPr>
        <p:sp>
          <p:nvSpPr>
            <p:cNvPr id="4" name="TextBox 4"/>
            <p:cNvSpPr txBox="1"/>
            <p:nvPr/>
          </p:nvSpPr>
          <p:spPr>
            <a:xfrm>
              <a:off x="759259" y="-9525"/>
              <a:ext cx="15174869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266">
                  <a:solidFill>
                    <a:srgbClr val="43B0F1"/>
                  </a:solidFill>
                  <a:latin typeface="Montserrat Classic Bold"/>
                </a:rPr>
                <a:t>Be Inspired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43778"/>
              <a:ext cx="16693386" cy="2402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5"/>
                </a:lnSpc>
              </a:pPr>
              <a:r>
                <a:rPr lang="en-US" sz="5500" spc="159">
                  <a:solidFill>
                    <a:srgbClr val="E8EEF1"/>
                  </a:solidFill>
                  <a:latin typeface="Montserrat Classic Bold"/>
                </a:rPr>
                <a:t>IMAGINATION IS MORE IMPORTANT THAN KNOWLEDGE.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5404" y="4058424"/>
              <a:ext cx="15162578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>
                  <a:solidFill>
                    <a:srgbClr val="43B0F1"/>
                  </a:solidFill>
                  <a:latin typeface="Montserrat Classic"/>
                </a:rPr>
                <a:t>ALBERT EINSTEIN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926" y="1028700"/>
            <a:ext cx="2886906" cy="851395"/>
            <a:chOff x="0" y="0"/>
            <a:chExt cx="1722525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15401094" y="8406905"/>
            <a:ext cx="2886906" cy="851395"/>
            <a:chOff x="0" y="0"/>
            <a:chExt cx="1722525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34451" r="59945"/>
          <a:stretch>
            <a:fillRect/>
          </a:stretch>
        </p:blipFill>
        <p:spPr>
          <a:xfrm rot="5400000">
            <a:off x="8637295" y="-287879"/>
            <a:ext cx="800939" cy="20348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4" b="100000" l="103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688" y="1032255"/>
            <a:ext cx="13733604" cy="927018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7814" t="32426" r="50567"/>
          <a:stretch>
            <a:fillRect/>
          </a:stretch>
        </p:blipFill>
        <p:spPr>
          <a:xfrm>
            <a:off x="11475791" y="-254504"/>
            <a:ext cx="2458198" cy="109381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207075" y="-396616"/>
            <a:ext cx="738039" cy="11080231"/>
          </a:xfrm>
          <a:prstGeom prst="rect">
            <a:avLst/>
          </a:prstGeom>
          <a:solidFill>
            <a:srgbClr val="43B0F1"/>
          </a:solidFill>
        </p:spPr>
      </p:sp>
      <p:grpSp>
        <p:nvGrpSpPr>
          <p:cNvPr id="4" name="Group 4"/>
          <p:cNvGrpSpPr/>
          <p:nvPr/>
        </p:nvGrpSpPr>
        <p:grpSpPr>
          <a:xfrm>
            <a:off x="19050" y="-6826"/>
            <a:ext cx="17134023" cy="1546748"/>
            <a:chOff x="0" y="-218040"/>
            <a:chExt cx="22845364" cy="2062330"/>
          </a:xfrm>
        </p:grpSpPr>
        <p:sp>
          <p:nvSpPr>
            <p:cNvPr id="6" name="TextBox 6"/>
            <p:cNvSpPr txBox="1"/>
            <p:nvPr/>
          </p:nvSpPr>
          <p:spPr>
            <a:xfrm>
              <a:off x="7390821" y="1010929"/>
              <a:ext cx="13144644" cy="833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16"/>
                </a:lnSpc>
              </a:pPr>
              <a:r>
                <a:rPr lang="en-US" sz="4096" spc="303" dirty="0">
                  <a:solidFill>
                    <a:srgbClr val="43B0F1"/>
                  </a:solidFill>
                  <a:latin typeface="Montserrat Classic Bold"/>
                </a:rPr>
                <a:t>Where we are today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4380604" cy="1291910"/>
              <a:chOff x="0" y="0"/>
              <a:chExt cx="1722525" cy="508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49530"/>
                <a:ext cx="1722525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1722525" h="408940">
                    <a:moveTo>
                      <a:pt x="1516785" y="0"/>
                    </a:moveTo>
                    <a:cubicBezTo>
                      <a:pt x="1416455" y="0"/>
                      <a:pt x="1333905" y="72390"/>
                      <a:pt x="1314855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1316125" y="242570"/>
                    </a:lnTo>
                    <a:cubicBezTo>
                      <a:pt x="1333905" y="337820"/>
                      <a:pt x="1417725" y="408940"/>
                      <a:pt x="1518055" y="408940"/>
                    </a:cubicBezTo>
                    <a:cubicBezTo>
                      <a:pt x="1631085" y="408940"/>
                      <a:pt x="1722525" y="317500"/>
                      <a:pt x="1722525" y="204470"/>
                    </a:cubicBezTo>
                    <a:cubicBezTo>
                      <a:pt x="1722525" y="91440"/>
                      <a:pt x="1631085" y="0"/>
                      <a:pt x="1516785" y="0"/>
                    </a:cubicBezTo>
                    <a:close/>
                  </a:path>
                </a:pathLst>
              </a:custGeom>
              <a:solidFill>
                <a:srgbClr val="43B0F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901436" y="-218040"/>
              <a:ext cx="13943928" cy="1561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64"/>
                </a:lnSpc>
              </a:pPr>
              <a:r>
                <a:rPr lang="en-US" sz="7511" spc="67" dirty="0">
                  <a:solidFill>
                    <a:srgbClr val="E8EEF1"/>
                  </a:solidFill>
                  <a:latin typeface="Montserrat Classic Bold"/>
                </a:rPr>
                <a:t>Objective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18314" y="5591896"/>
            <a:ext cx="4767719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18315" y="3266"/>
            <a:ext cx="4767719" cy="63569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04176" y="500244"/>
            <a:ext cx="1155198" cy="1039678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7384784" y="1539922"/>
            <a:ext cx="27703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</a:t>
            </a:r>
          </a:p>
          <a:p>
            <a:pPr algn="ctr"/>
            <a:r>
              <a:rPr lang="en-GB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Channe</a:t>
            </a:r>
            <a:r>
              <a:rPr lang="en-GB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747392" y="4240084"/>
            <a:ext cx="25651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LIVE! </a:t>
            </a:r>
            <a:endParaRPr lang="th-TH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7046203" y="5044017"/>
            <a:ext cx="56308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Domestic &amp; International</a:t>
            </a:r>
            <a:endParaRPr lang="th-TH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11475791" y="-254504"/>
            <a:ext cx="2458198" cy="109381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207075" y="-396616"/>
            <a:ext cx="738039" cy="11080231"/>
          </a:xfrm>
          <a:prstGeom prst="rect">
            <a:avLst/>
          </a:prstGeom>
          <a:solidFill>
            <a:srgbClr val="43B0F1"/>
          </a:solidFill>
        </p:spPr>
      </p:sp>
      <p:grpSp>
        <p:nvGrpSpPr>
          <p:cNvPr id="4" name="Group 4"/>
          <p:cNvGrpSpPr/>
          <p:nvPr/>
        </p:nvGrpSpPr>
        <p:grpSpPr>
          <a:xfrm>
            <a:off x="0" y="139106"/>
            <a:ext cx="8485257" cy="1764763"/>
            <a:chOff x="0" y="0"/>
            <a:chExt cx="11313675" cy="2353017"/>
          </a:xfrm>
        </p:grpSpPr>
        <p:sp>
          <p:nvSpPr>
            <p:cNvPr id="5" name="TextBox 5"/>
            <p:cNvSpPr txBox="1"/>
            <p:nvPr/>
          </p:nvSpPr>
          <p:spPr>
            <a:xfrm>
              <a:off x="914400" y="1186125"/>
              <a:ext cx="10399275" cy="1166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58"/>
                </a:lnSpc>
              </a:pPr>
              <a:r>
                <a:rPr lang="en-US" sz="5601" spc="50" dirty="0">
                  <a:solidFill>
                    <a:srgbClr val="E8EEF1"/>
                  </a:solidFill>
                  <a:latin typeface="Montserrat Classic Bold"/>
                </a:rPr>
                <a:t>Support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3267021" cy="963497"/>
              <a:chOff x="0" y="0"/>
              <a:chExt cx="1722525" cy="508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49530"/>
                <a:ext cx="1722525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1722525" h="408940">
                    <a:moveTo>
                      <a:pt x="1516785" y="0"/>
                    </a:moveTo>
                    <a:cubicBezTo>
                      <a:pt x="1416455" y="0"/>
                      <a:pt x="1333905" y="72390"/>
                      <a:pt x="1314855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1316125" y="242570"/>
                    </a:lnTo>
                    <a:cubicBezTo>
                      <a:pt x="1333905" y="337820"/>
                      <a:pt x="1417725" y="408940"/>
                      <a:pt x="1518055" y="408940"/>
                    </a:cubicBezTo>
                    <a:cubicBezTo>
                      <a:pt x="1631085" y="408940"/>
                      <a:pt x="1722525" y="317500"/>
                      <a:pt x="1722525" y="204470"/>
                    </a:cubicBezTo>
                    <a:cubicBezTo>
                      <a:pt x="1722525" y="91440"/>
                      <a:pt x="1631085" y="0"/>
                      <a:pt x="1516785" y="0"/>
                    </a:cubicBezTo>
                    <a:close/>
                  </a:path>
                </a:pathLst>
              </a:custGeom>
              <a:solidFill>
                <a:srgbClr val="43B0F1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08859" y="736519"/>
            <a:ext cx="1155198" cy="1039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48621" y="6841638"/>
            <a:ext cx="5312119" cy="39840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34060" y="3332989"/>
            <a:ext cx="5353939" cy="4015454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476500"/>
            <a:ext cx="10272252" cy="18288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4061" y="19855"/>
            <a:ext cx="5323172" cy="331313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4642699"/>
            <a:ext cx="10325148" cy="3929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4"/>
          <p:cNvSpPr/>
          <p:nvPr/>
        </p:nvSpPr>
        <p:spPr>
          <a:xfrm>
            <a:off x="7085858" y="440000"/>
            <a:ext cx="1407309" cy="1212608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E8EEF1"/>
          </a:solidFill>
        </p:spPr>
      </p:sp>
      <p:sp>
        <p:nvSpPr>
          <p:cNvPr id="2" name="AutoShape 2"/>
          <p:cNvSpPr/>
          <p:nvPr/>
        </p:nvSpPr>
        <p:spPr>
          <a:xfrm>
            <a:off x="7015702" y="349838"/>
            <a:ext cx="5323837" cy="4635326"/>
          </a:xfrm>
          <a:prstGeom prst="rect">
            <a:avLst/>
          </a:prstGeom>
          <a:solidFill>
            <a:srgbClr val="E8EEF1">
              <a:alpha val="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6977841" y="5320124"/>
            <a:ext cx="5323837" cy="4635326"/>
          </a:xfrm>
          <a:prstGeom prst="rect">
            <a:avLst/>
          </a:prstGeom>
          <a:solidFill>
            <a:srgbClr val="E8EEF1">
              <a:alpha val="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2621722" y="349838"/>
            <a:ext cx="5323837" cy="4635326"/>
          </a:xfrm>
          <a:prstGeom prst="rect">
            <a:avLst/>
          </a:prstGeom>
          <a:solidFill>
            <a:srgbClr val="E8EEF1">
              <a:alpha val="9804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2584997" y="5320124"/>
            <a:ext cx="5323837" cy="4635326"/>
          </a:xfrm>
          <a:prstGeom prst="rect">
            <a:avLst/>
          </a:prstGeom>
          <a:solidFill>
            <a:srgbClr val="E8EEF1">
              <a:alpha val="9804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-1343399" y="-651119"/>
            <a:ext cx="2458198" cy="10938119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-535582" y="-533400"/>
            <a:ext cx="1165946" cy="11353800"/>
          </a:xfrm>
          <a:prstGeom prst="rect">
            <a:avLst/>
          </a:prstGeom>
          <a:solidFill>
            <a:srgbClr val="43B0F1"/>
          </a:solidFill>
        </p:spPr>
      </p:sp>
      <p:grpSp>
        <p:nvGrpSpPr>
          <p:cNvPr id="8" name="Group 8"/>
          <p:cNvGrpSpPr/>
          <p:nvPr/>
        </p:nvGrpSpPr>
        <p:grpSpPr>
          <a:xfrm>
            <a:off x="-675946" y="9036533"/>
            <a:ext cx="2886906" cy="851395"/>
            <a:chOff x="0" y="0"/>
            <a:chExt cx="1722525" cy="508000"/>
          </a:xfrm>
        </p:grpSpPr>
        <p:sp>
          <p:nvSpPr>
            <p:cNvPr id="9" name="Freeform 9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513476" y="4780588"/>
            <a:ext cx="5351610" cy="181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5"/>
              </a:lnSpc>
            </a:pPr>
            <a:r>
              <a:rPr lang="en-US" sz="5500" spc="159" dirty="0">
                <a:solidFill>
                  <a:srgbClr val="E8EEF1"/>
                </a:solidFill>
                <a:latin typeface="Montserrat Classic Bold"/>
              </a:rPr>
              <a:t>KNOWLEDGE AROUND US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628591" y="547735"/>
            <a:ext cx="4949479" cy="4194223"/>
            <a:chOff x="0" y="-782863"/>
            <a:chExt cx="6599304" cy="5592297"/>
          </a:xfrm>
        </p:grpSpPr>
        <p:sp>
          <p:nvSpPr>
            <p:cNvPr id="13" name="TextBox 13"/>
            <p:cNvSpPr txBox="1"/>
            <p:nvPr/>
          </p:nvSpPr>
          <p:spPr>
            <a:xfrm>
              <a:off x="214564" y="-782863"/>
              <a:ext cx="6384740" cy="16756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 smtClean="0">
                  <a:solidFill>
                    <a:srgbClr val="43B0F1"/>
                  </a:solidFill>
                  <a:latin typeface="Montserrat Classic"/>
                </a:rPr>
                <a:t>1.Plan CAM </a:t>
              </a:r>
              <a:r>
                <a:rPr lang="en-US" sz="3200" spc="352" dirty="0">
                  <a:solidFill>
                    <a:srgbClr val="43B0F1"/>
                  </a:solidFill>
                  <a:latin typeface="Montserrat Classic"/>
                </a:rPr>
                <a:t>/ SETTING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16116"/>
              <a:ext cx="5979569" cy="369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spc="26" dirty="0">
                  <a:solidFill>
                    <a:srgbClr val="FFFF00"/>
                  </a:solidFill>
                  <a:cs typeface="Montserrat Light"/>
                </a:rPr>
                <a:t>การพัฒนามุมกล้องในการถ่ายทอดสดโดยการนำระบบสวิทเชอร์มาช่วยในการสลับมุมกล้อง </a:t>
              </a:r>
              <a:r>
                <a:rPr lang="en-US" sz="2800" spc="26" dirty="0" err="1">
                  <a:solidFill>
                    <a:srgbClr val="FFFF00"/>
                  </a:solidFill>
                  <a:cs typeface="Montserrat Light"/>
                </a:rPr>
                <a:t>และ</a:t>
              </a:r>
              <a:r>
                <a:rPr lang="en-US" sz="28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2800" spc="26" dirty="0" err="1">
                  <a:solidFill>
                    <a:srgbClr val="FFFF00"/>
                  </a:solidFill>
                  <a:cs typeface="Montserrat Light"/>
                </a:rPr>
                <a:t>การเพิ่มลูกเล่นเสียง</a:t>
              </a:r>
              <a:r>
                <a:rPr lang="en-US" sz="28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2800" spc="26" dirty="0" err="1">
                  <a:solidFill>
                    <a:srgbClr val="FFFF00"/>
                  </a:solidFill>
                  <a:cs typeface="Montserrat Light"/>
                </a:rPr>
                <a:t>อักษร</a:t>
              </a:r>
              <a:r>
                <a:rPr lang="en-US" sz="28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2800" spc="26" dirty="0" err="1">
                  <a:solidFill>
                    <a:srgbClr val="FFFF00"/>
                  </a:solidFill>
                  <a:cs typeface="Montserrat Light"/>
                </a:rPr>
                <a:t>ในการเพิ่มสีสันระหว่างการถ่ายทอดสด</a:t>
              </a:r>
              <a:r>
                <a:rPr lang="en-US" sz="2800" spc="26" dirty="0">
                  <a:solidFill>
                    <a:srgbClr val="FFFF00"/>
                  </a:solidFill>
                  <a:cs typeface="Montserrat Light"/>
                </a:rPr>
                <a:t>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11844" y="6261543"/>
            <a:ext cx="4508114" cy="3140229"/>
            <a:chOff x="19231" y="30001"/>
            <a:chExt cx="6010818" cy="4186970"/>
          </a:xfrm>
        </p:grpSpPr>
        <p:sp>
          <p:nvSpPr>
            <p:cNvPr id="16" name="TextBox 16"/>
            <p:cNvSpPr txBox="1"/>
            <p:nvPr/>
          </p:nvSpPr>
          <p:spPr>
            <a:xfrm>
              <a:off x="19231" y="30001"/>
              <a:ext cx="5976192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</a:rPr>
                <a:t>3.TEST/FIX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0480" y="1139206"/>
              <a:ext cx="5979569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การแก้ไขประสิทธิภาพในการทำงาน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สัญญาณ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ความคมชัด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ความร้อน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การถ่ายทอดสดกลางแจ้ง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และความต่อเนื่อง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รูปแบบของการนำเสนอ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880945" y="1965522"/>
            <a:ext cx="4802858" cy="2075475"/>
            <a:chOff x="-47865" y="266061"/>
            <a:chExt cx="6004305" cy="2767300"/>
          </a:xfrm>
        </p:grpSpPr>
        <p:sp>
          <p:nvSpPr>
            <p:cNvPr id="19" name="TextBox 19"/>
            <p:cNvSpPr txBox="1"/>
            <p:nvPr/>
          </p:nvSpPr>
          <p:spPr>
            <a:xfrm>
              <a:off x="-47865" y="266061"/>
              <a:ext cx="5976192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 smtClean="0">
                  <a:solidFill>
                    <a:srgbClr val="43B0F1"/>
                  </a:solidFill>
                  <a:latin typeface="Montserrat Classic"/>
                </a:rPr>
                <a:t>2.SCRIPT/Contents</a:t>
              </a:r>
              <a:endParaRPr lang="en-US" sz="3200" spc="352" dirty="0">
                <a:solidFill>
                  <a:srgbClr val="43B0F1"/>
                </a:solidFill>
                <a:latin typeface="Montserrat Classic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23129" y="1186701"/>
              <a:ext cx="5979569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การเตรียมข้อมูลสคริปต์ในการนำเสนอ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  <a:r>
                <a:rPr lang="en-US" sz="3200" spc="26" dirty="0" err="1">
                  <a:solidFill>
                    <a:srgbClr val="FFFF00"/>
                  </a:solidFill>
                  <a:cs typeface="Montserrat Light"/>
                </a:rPr>
                <a:t>และการซักซ้อมก่อนเริ่มงานจริง</a:t>
              </a:r>
              <a:r>
                <a:rPr lang="en-US" sz="3200" spc="26" dirty="0">
                  <a:solidFill>
                    <a:srgbClr val="FFFF00"/>
                  </a:solidFill>
                  <a:cs typeface="Montserrat Light"/>
                </a:rPr>
                <a:t>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030058" y="6280765"/>
            <a:ext cx="4495921" cy="3157547"/>
            <a:chOff x="-14992" y="55630"/>
            <a:chExt cx="5994561" cy="4210064"/>
          </a:xfrm>
        </p:grpSpPr>
        <p:sp>
          <p:nvSpPr>
            <p:cNvPr id="22" name="TextBox 22"/>
            <p:cNvSpPr txBox="1"/>
            <p:nvPr/>
          </p:nvSpPr>
          <p:spPr>
            <a:xfrm>
              <a:off x="-14992" y="55630"/>
              <a:ext cx="5976192" cy="74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200" spc="352" dirty="0">
                  <a:solidFill>
                    <a:srgbClr val="43B0F1"/>
                  </a:solidFill>
                  <a:latin typeface="Montserrat Classic"/>
                </a:rPr>
                <a:t>4.DEVELOPE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116114"/>
              <a:ext cx="5979569" cy="3149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</a:rPr>
                <a:t> </a:t>
              </a:r>
              <a:r>
                <a:rPr lang="en-US" sz="4400" spc="26" dirty="0" err="1">
                  <a:solidFill>
                    <a:srgbClr val="FFFF00"/>
                  </a:solidFill>
                  <a:latin typeface="Montserrat Light"/>
                </a:rPr>
                <a:t>การพัฒนา</a:t>
              </a:r>
              <a:r>
                <a:rPr lang="en-US" sz="4400" spc="26" dirty="0" err="1" smtClean="0">
                  <a:solidFill>
                    <a:srgbClr val="FFFF00"/>
                  </a:solidFill>
                  <a:latin typeface="Montserrat Light"/>
                </a:rPr>
                <a:t>ทีมงาน</a:t>
              </a:r>
              <a:r>
                <a:rPr lang="th-TH" sz="4400" spc="26" dirty="0">
                  <a:solidFill>
                    <a:srgbClr val="FFFF00"/>
                  </a:solidFill>
                  <a:latin typeface="Montserrat Light"/>
                </a:rPr>
                <a:t> </a:t>
              </a:r>
              <a:r>
                <a:rPr lang="th-TH" sz="4400" spc="26" dirty="0" smtClean="0">
                  <a:solidFill>
                    <a:srgbClr val="FFFF00"/>
                  </a:solidFill>
                  <a:latin typeface="Montserrat Light"/>
                </a:rPr>
                <a:t>บุคลากร</a:t>
              </a:r>
              <a:r>
                <a:rPr lang="en-US" sz="4400" spc="26" dirty="0" err="1" smtClean="0">
                  <a:solidFill>
                    <a:srgbClr val="FFFF00"/>
                  </a:solidFill>
                  <a:latin typeface="Montserrat Light"/>
                </a:rPr>
                <a:t>ใน</a:t>
              </a:r>
              <a:r>
                <a:rPr lang="en-US" sz="4400" spc="26" dirty="0" err="1">
                  <a:solidFill>
                    <a:srgbClr val="FFFF00"/>
                  </a:solidFill>
                  <a:latin typeface="Montserrat Light"/>
                </a:rPr>
                <a:t>การดำเนินการ</a:t>
              </a:r>
              <a:r>
                <a:rPr lang="en-US" sz="4400" spc="26" dirty="0">
                  <a:solidFill>
                    <a:srgbClr val="FFFF00"/>
                  </a:solidFill>
                  <a:latin typeface="Montserrat Light"/>
                </a:rPr>
                <a:t> </a:t>
              </a:r>
              <a:r>
                <a:rPr lang="en-US" sz="4400" spc="26" dirty="0" err="1">
                  <a:solidFill>
                    <a:srgbClr val="FFFF00"/>
                  </a:solidFill>
                  <a:latin typeface="Montserrat Light"/>
                </a:rPr>
                <a:t>การรวมทรัพยากรโสตทัศนอุปกรณ์ทางการศึกษา</a:t>
              </a:r>
              <a:r>
                <a:rPr lang="en-US" sz="4400" spc="26" dirty="0">
                  <a:solidFill>
                    <a:srgbClr val="FFFF00"/>
                  </a:solidFill>
                  <a:latin typeface="Montserrat Light"/>
                </a:rPr>
                <a:t> </a:t>
              </a:r>
              <a:r>
                <a:rPr lang="en-US" sz="4400" spc="26" dirty="0" err="1">
                  <a:solidFill>
                    <a:srgbClr val="FFFF00"/>
                  </a:solidFill>
                  <a:latin typeface="Montserrat Light"/>
                </a:rPr>
                <a:t>ของสำนักงานวิทยาเขตกำแพงแสน</a:t>
              </a:r>
              <a:endParaRPr lang="en-US" sz="2600" spc="26" dirty="0">
                <a:solidFill>
                  <a:srgbClr val="FFFF00"/>
                </a:solidFill>
                <a:latin typeface="Montserrat Light"/>
              </a:endParaRPr>
            </a:p>
          </p:txBody>
        </p:sp>
      </p:grpSp>
      <p:pic>
        <p:nvPicPr>
          <p:cNvPr id="24" name="รูปภาพ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11" y="696024"/>
            <a:ext cx="5626081" cy="3821042"/>
          </a:xfrm>
          <a:prstGeom prst="rect">
            <a:avLst/>
          </a:prstGeom>
          <a:noFill/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571" y="5458753"/>
            <a:ext cx="1255885" cy="993734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106" y="696024"/>
            <a:ext cx="863903" cy="700560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6" t="3125" r="25855" b="3125"/>
          <a:stretch/>
        </p:blipFill>
        <p:spPr>
          <a:xfrm>
            <a:off x="14859000" y="538027"/>
            <a:ext cx="1029408" cy="123528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1904" y="5358846"/>
            <a:ext cx="1190566" cy="808759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265" y="6862750"/>
            <a:ext cx="3595829" cy="24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814" t="32426" r="50567"/>
          <a:stretch>
            <a:fillRect/>
          </a:stretch>
        </p:blipFill>
        <p:spPr>
          <a:xfrm>
            <a:off x="-1082212" y="-325560"/>
            <a:ext cx="2458198" cy="109381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4113" y="-495300"/>
            <a:ext cx="762000" cy="11277600"/>
          </a:xfrm>
          <a:prstGeom prst="rect">
            <a:avLst/>
          </a:prstGeom>
          <a:solidFill>
            <a:srgbClr val="43B0F1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16435549" y="1028700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aphicFrame>
        <p:nvGraphicFramePr>
          <p:cNvPr id="26" name="ไดอะแกรม 25"/>
          <p:cNvGraphicFramePr/>
          <p:nvPr>
            <p:extLst>
              <p:ext uri="{D42A27DB-BD31-4B8C-83A1-F6EECF244321}">
                <p14:modId xmlns:p14="http://schemas.microsoft.com/office/powerpoint/2010/main" val="3592423801"/>
              </p:ext>
            </p:extLst>
          </p:nvPr>
        </p:nvGraphicFramePr>
        <p:xfrm>
          <a:off x="1676400" y="628971"/>
          <a:ext cx="15697200" cy="9029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รูปภาพ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95" y="1454398"/>
            <a:ext cx="1936502" cy="1936502"/>
          </a:xfrm>
          <a:prstGeom prst="rect">
            <a:avLst/>
          </a:prstGeom>
        </p:spPr>
      </p:pic>
      <p:sp>
        <p:nvSpPr>
          <p:cNvPr id="29" name="สี่เหลี่ยมผืนผ้า 28"/>
          <p:cNvSpPr/>
          <p:nvPr/>
        </p:nvSpPr>
        <p:spPr>
          <a:xfrm>
            <a:off x="8738811" y="4914900"/>
            <a:ext cx="771672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th-TH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ลด</a:t>
            </a:r>
            <a:r>
              <a:rPr lang="th-TH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ต้นทุนการจัดกิจกรรม </a:t>
            </a:r>
            <a:endParaRPr lang="en-GB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G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Onsite &gt; 1,000,000 </a:t>
            </a:r>
            <a:r>
              <a:rPr lang="th-TH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บาท ต่อปี</a:t>
            </a:r>
            <a:endParaRPr lang="en-GB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8745738" y="7298239"/>
            <a:ext cx="837511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ลด</a:t>
            </a:r>
            <a:r>
              <a:rPr lang="th-TH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การสัมผัส </a:t>
            </a:r>
          </a:p>
          <a:p>
            <a:pPr algn="ctr"/>
            <a:r>
              <a:rPr lang="th-TH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ป้องกันการแพร่ระบาดของ </a:t>
            </a:r>
            <a:r>
              <a:rPr lang="en-GB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COVID19</a:t>
            </a:r>
            <a:endParaRPr lang="th-TH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772503" y="3390900"/>
            <a:ext cx="15824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8800" b="1" dirty="0" smtClean="0">
                <a:ln/>
                <a:solidFill>
                  <a:srgbClr val="FFFF00"/>
                </a:solidFill>
              </a:rPr>
              <a:t>เพิ่ม</a:t>
            </a:r>
            <a:endParaRPr lang="th-TH" sz="88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73948" y="833001"/>
            <a:ext cx="1823075" cy="0"/>
          </a:xfrm>
          <a:prstGeom prst="line">
            <a:avLst/>
          </a:prstGeom>
          <a:ln w="476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441538" y="1663224"/>
            <a:ext cx="17404923" cy="8368276"/>
            <a:chOff x="0" y="0"/>
            <a:chExt cx="5887591" cy="2830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87591" cy="2830750"/>
            </a:xfrm>
            <a:custGeom>
              <a:avLst/>
              <a:gdLst/>
              <a:ahLst/>
              <a:cxnLst/>
              <a:rect l="l" t="t" r="r" b="b"/>
              <a:pathLst>
                <a:path w="5887591" h="2830750">
                  <a:moveTo>
                    <a:pt x="0" y="0"/>
                  </a:moveTo>
                  <a:lnTo>
                    <a:pt x="5887591" y="0"/>
                  </a:lnTo>
                  <a:lnTo>
                    <a:pt x="5887591" y="2830750"/>
                  </a:lnTo>
                  <a:lnTo>
                    <a:pt x="0" y="28307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38014" y="4864483"/>
            <a:ext cx="547873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โทรศัพท์มือถือ / สมาร์ทโฟน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สัญญาณอินเตอร์เน็ต: WIFI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ระบบสลับสัญญาณภาพ ชุดเล็ก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latin typeface="Open Sans Light Bold"/>
              </a:rPr>
              <a:t>Social Network : Facebook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64652" y="3764128"/>
            <a:ext cx="2068972" cy="6258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3875" b="13875"/>
          <a:stretch>
            <a:fillRect/>
          </a:stretch>
        </p:blipFill>
        <p:spPr>
          <a:xfrm>
            <a:off x="7007810" y="4521551"/>
            <a:ext cx="1491329" cy="1077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04215" y="8196710"/>
            <a:ext cx="1949008" cy="1603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18416" y="5599016"/>
            <a:ext cx="1090807" cy="1090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51325" y="6906232"/>
            <a:ext cx="1190129" cy="1190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3191"/>
          <a:stretch>
            <a:fillRect/>
          </a:stretch>
        </p:blipFill>
        <p:spPr>
          <a:xfrm>
            <a:off x="7218416" y="6884627"/>
            <a:ext cx="1369443" cy="10419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02216" y="4010385"/>
            <a:ext cx="5914527" cy="55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1E3D58"/>
                </a:solidFill>
                <a:latin typeface="Open Sans Bold Italics"/>
              </a:rPr>
              <a:t>PR Super Live! Like เลยยย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048360"/>
            <a:ext cx="410178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36C62"/>
                </a:solidFill>
                <a:latin typeface="Open Sans Extra Bold"/>
              </a:rPr>
              <a:t>before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53224" y="518160"/>
            <a:ext cx="7337119" cy="5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000" spc="78">
                <a:solidFill>
                  <a:srgbClr val="FFFFFF"/>
                </a:solidFill>
                <a:cs typeface="Open Sans Extra Bold"/>
              </a:rPr>
              <a:t>การเปรียบเทียบการต่อยอดการจัดการความรู้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43716" y="446644"/>
            <a:ext cx="9495435" cy="58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3409">
                <a:solidFill>
                  <a:srgbClr val="FFFFFF"/>
                </a:solidFill>
                <a:latin typeface="Open Sans Extra Bold"/>
              </a:rPr>
              <a:t>Comparison of Knowledge Extension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60613" y="3048360"/>
            <a:ext cx="196869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36C62"/>
                </a:solidFill>
                <a:latin typeface="Open Sans Extra Bold"/>
              </a:rPr>
              <a:t>after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08514" y="4010385"/>
            <a:ext cx="5914527" cy="55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3233">
                <a:solidFill>
                  <a:srgbClr val="1E3D58"/>
                </a:solidFill>
                <a:latin typeface="Open Sans Bold Italics"/>
              </a:rPr>
              <a:t>PR Super Live! CHAPTER II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78419" y="1736277"/>
            <a:ext cx="1273116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58992"/>
                </a:solidFill>
                <a:latin typeface="Montserrat Light Bold"/>
              </a:rPr>
              <a:t>Innovation and Technology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07332" y="4404594"/>
            <a:ext cx="6443958" cy="4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/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ชุดกล้องดิจิตอล + อุปกรณ์ต่อสัญญาณภาพ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คอมพิวเตอร์ / แล็ปท็อป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จอมอนิเตอร์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ห้องสตูดิโอ: ชุดไฟ ชุดฉาก ชุดไมโครโฟน ฯ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สัญญาณอินเตอร์เน็ต: WIFI / Lan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ระบบสลับสัญญาณภาพ ชุดใหญ่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โปรแกรมการถ่ายทอดสด OBS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cs typeface="Open Sans Light Bold"/>
              </a:rPr>
              <a:t>โปรแกรม Adobe Creative Cloud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D58"/>
                </a:solidFill>
                <a:latin typeface="Open Sans Light Bold"/>
              </a:rPr>
              <a:t>Social Network : Facebook, YouTube</a:t>
            </a: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9" y="6770632"/>
            <a:ext cx="3581400" cy="2852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5946" y="8832603"/>
            <a:ext cx="2886906" cy="851395"/>
            <a:chOff x="0" y="0"/>
            <a:chExt cx="1722525" cy="508000"/>
          </a:xfrm>
        </p:grpSpPr>
        <p:sp>
          <p:nvSpPr>
            <p:cNvPr id="3" name="Freeform 3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6202354" y="603003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13" name="ปลาพาตะลอน l Special edition พาทัวร์สตูฯใหม่ พร้อมให้บริการแล้วในวิทยาเขตกำแพงแส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599862"/>
            <a:ext cx="16002000" cy="90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2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01100" y="-800100"/>
            <a:ext cx="79052" cy="12001500"/>
          </a:xfrm>
          <a:prstGeom prst="rect">
            <a:avLst/>
          </a:prstGeom>
          <a:solidFill>
            <a:srgbClr val="43B0F1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7814" t="32426" r="50567"/>
          <a:stretch>
            <a:fillRect/>
          </a:stretch>
        </p:blipFill>
        <p:spPr>
          <a:xfrm>
            <a:off x="-1429498" y="-419729"/>
            <a:ext cx="2458198" cy="109381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675946" y="8832603"/>
            <a:ext cx="2886906" cy="851395"/>
            <a:chOff x="0" y="0"/>
            <a:chExt cx="1722525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1722525" cy="408940"/>
            </a:xfrm>
            <a:custGeom>
              <a:avLst/>
              <a:gdLst/>
              <a:ahLst/>
              <a:cxnLst/>
              <a:rect l="l" t="t" r="r" b="b"/>
              <a:pathLst>
                <a:path w="1722525" h="408940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01100" y="532941"/>
            <a:ext cx="735930" cy="367965"/>
            <a:chOff x="0" y="0"/>
            <a:chExt cx="1016000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49530"/>
              <a:ext cx="1016000" cy="408940"/>
            </a:xfrm>
            <a:custGeom>
              <a:avLst/>
              <a:gdLst/>
              <a:ahLst/>
              <a:cxnLst/>
              <a:rect l="l" t="t" r="r" b="b"/>
              <a:pathLst>
                <a:path w="1016000" h="408940">
                  <a:moveTo>
                    <a:pt x="810260" y="0"/>
                  </a:moveTo>
                  <a:cubicBezTo>
                    <a:pt x="709930" y="0"/>
                    <a:pt x="627380" y="72390"/>
                    <a:pt x="60833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609600" y="242570"/>
                  </a:lnTo>
                  <a:cubicBezTo>
                    <a:pt x="627380" y="337820"/>
                    <a:pt x="711200" y="408940"/>
                    <a:pt x="811530" y="408940"/>
                  </a:cubicBezTo>
                  <a:cubicBezTo>
                    <a:pt x="924560" y="408940"/>
                    <a:pt x="1016000" y="317500"/>
                    <a:pt x="1016000" y="204470"/>
                  </a:cubicBezTo>
                  <a:cubicBezTo>
                    <a:pt x="1016000" y="91440"/>
                    <a:pt x="924560" y="0"/>
                    <a:pt x="810260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879872" y="4281775"/>
            <a:ext cx="735930" cy="367965"/>
            <a:chOff x="0" y="0"/>
            <a:chExt cx="1016000" cy="508000"/>
          </a:xfrm>
        </p:grpSpPr>
        <p:sp>
          <p:nvSpPr>
            <p:cNvPr id="9" name="Freeform 9"/>
            <p:cNvSpPr/>
            <p:nvPr/>
          </p:nvSpPr>
          <p:spPr>
            <a:xfrm>
              <a:off x="0" y="49530"/>
              <a:ext cx="1016000" cy="408940"/>
            </a:xfrm>
            <a:custGeom>
              <a:avLst/>
              <a:gdLst/>
              <a:ahLst/>
              <a:cxnLst/>
              <a:rect l="l" t="t" r="r" b="b"/>
              <a:pathLst>
                <a:path w="1016000" h="408940">
                  <a:moveTo>
                    <a:pt x="810260" y="0"/>
                  </a:moveTo>
                  <a:cubicBezTo>
                    <a:pt x="709930" y="0"/>
                    <a:pt x="627380" y="72390"/>
                    <a:pt x="60833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609600" y="242570"/>
                  </a:lnTo>
                  <a:cubicBezTo>
                    <a:pt x="627380" y="337820"/>
                    <a:pt x="711200" y="408940"/>
                    <a:pt x="811530" y="408940"/>
                  </a:cubicBezTo>
                  <a:cubicBezTo>
                    <a:pt x="924560" y="408940"/>
                    <a:pt x="1016000" y="317500"/>
                    <a:pt x="1016000" y="204470"/>
                  </a:cubicBezTo>
                  <a:cubicBezTo>
                    <a:pt x="1016000" y="91440"/>
                    <a:pt x="924560" y="0"/>
                    <a:pt x="810260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712569">
            <a:off x="8139663" y="3074326"/>
            <a:ext cx="735930" cy="367965"/>
            <a:chOff x="0" y="0"/>
            <a:chExt cx="1016000" cy="508000"/>
          </a:xfrm>
        </p:grpSpPr>
        <p:sp>
          <p:nvSpPr>
            <p:cNvPr id="11" name="Freeform 11"/>
            <p:cNvSpPr/>
            <p:nvPr/>
          </p:nvSpPr>
          <p:spPr>
            <a:xfrm>
              <a:off x="0" y="49530"/>
              <a:ext cx="1016000" cy="408940"/>
            </a:xfrm>
            <a:custGeom>
              <a:avLst/>
              <a:gdLst/>
              <a:ahLst/>
              <a:cxnLst/>
              <a:rect l="l" t="t" r="r" b="b"/>
              <a:pathLst>
                <a:path w="1016000" h="408940">
                  <a:moveTo>
                    <a:pt x="810260" y="0"/>
                  </a:moveTo>
                  <a:cubicBezTo>
                    <a:pt x="709930" y="0"/>
                    <a:pt x="627380" y="72390"/>
                    <a:pt x="60833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609600" y="242570"/>
                  </a:lnTo>
                  <a:cubicBezTo>
                    <a:pt x="627380" y="337820"/>
                    <a:pt x="711200" y="408940"/>
                    <a:pt x="811530" y="408940"/>
                  </a:cubicBezTo>
                  <a:cubicBezTo>
                    <a:pt x="924560" y="408940"/>
                    <a:pt x="1016000" y="317500"/>
                    <a:pt x="1016000" y="204470"/>
                  </a:cubicBezTo>
                  <a:cubicBezTo>
                    <a:pt x="1016000" y="91440"/>
                    <a:pt x="924560" y="0"/>
                    <a:pt x="810260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4"/>
          <a:srcRect l="3221" t="14335" r="29323" b="9971"/>
          <a:stretch/>
        </p:blipFill>
        <p:spPr>
          <a:xfrm>
            <a:off x="3147524" y="2594238"/>
            <a:ext cx="4934280" cy="31145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368" t="13680" r="29691" b="8444"/>
          <a:stretch>
            <a:fillRect/>
          </a:stretch>
        </p:blipFill>
        <p:spPr>
          <a:xfrm>
            <a:off x="13434963" y="1183352"/>
            <a:ext cx="3739613" cy="234217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10715324">
            <a:off x="8139523" y="6505713"/>
            <a:ext cx="735930" cy="367965"/>
            <a:chOff x="0" y="0"/>
            <a:chExt cx="1016000" cy="508000"/>
          </a:xfrm>
        </p:grpSpPr>
        <p:sp>
          <p:nvSpPr>
            <p:cNvPr id="16" name="Freeform 16"/>
            <p:cNvSpPr/>
            <p:nvPr/>
          </p:nvSpPr>
          <p:spPr>
            <a:xfrm>
              <a:off x="0" y="49530"/>
              <a:ext cx="1016000" cy="408940"/>
            </a:xfrm>
            <a:custGeom>
              <a:avLst/>
              <a:gdLst/>
              <a:ahLst/>
              <a:cxnLst/>
              <a:rect l="l" t="t" r="r" b="b"/>
              <a:pathLst>
                <a:path w="1016000" h="408940">
                  <a:moveTo>
                    <a:pt x="810260" y="0"/>
                  </a:moveTo>
                  <a:cubicBezTo>
                    <a:pt x="709930" y="0"/>
                    <a:pt x="627380" y="72390"/>
                    <a:pt x="60833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609600" y="242570"/>
                  </a:lnTo>
                  <a:cubicBezTo>
                    <a:pt x="627380" y="337820"/>
                    <a:pt x="711200" y="408940"/>
                    <a:pt x="811530" y="408940"/>
                  </a:cubicBezTo>
                  <a:cubicBezTo>
                    <a:pt x="924560" y="408940"/>
                    <a:pt x="1016000" y="317500"/>
                    <a:pt x="1016000" y="204470"/>
                  </a:cubicBezTo>
                  <a:cubicBezTo>
                    <a:pt x="1016000" y="91440"/>
                    <a:pt x="924560" y="0"/>
                    <a:pt x="810260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 t="14694" r="4977" b="16642"/>
          <a:stretch>
            <a:fillRect/>
          </a:stretch>
        </p:blipFill>
        <p:spPr>
          <a:xfrm>
            <a:off x="2341414" y="7123055"/>
            <a:ext cx="5908256" cy="240143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8988092" y="7367843"/>
            <a:ext cx="735930" cy="367965"/>
            <a:chOff x="0" y="0"/>
            <a:chExt cx="1016000" cy="508000"/>
          </a:xfrm>
        </p:grpSpPr>
        <p:sp>
          <p:nvSpPr>
            <p:cNvPr id="19" name="Freeform 19"/>
            <p:cNvSpPr/>
            <p:nvPr/>
          </p:nvSpPr>
          <p:spPr>
            <a:xfrm>
              <a:off x="0" y="49530"/>
              <a:ext cx="1016000" cy="408940"/>
            </a:xfrm>
            <a:custGeom>
              <a:avLst/>
              <a:gdLst/>
              <a:ahLst/>
              <a:cxnLst/>
              <a:rect l="l" t="t" r="r" b="b"/>
              <a:pathLst>
                <a:path w="1016000" h="408940">
                  <a:moveTo>
                    <a:pt x="810260" y="0"/>
                  </a:moveTo>
                  <a:cubicBezTo>
                    <a:pt x="709930" y="0"/>
                    <a:pt x="627380" y="72390"/>
                    <a:pt x="60833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609600" y="242570"/>
                  </a:lnTo>
                  <a:cubicBezTo>
                    <a:pt x="627380" y="337820"/>
                    <a:pt x="711200" y="408940"/>
                    <a:pt x="811530" y="408940"/>
                  </a:cubicBezTo>
                  <a:cubicBezTo>
                    <a:pt x="924560" y="408940"/>
                    <a:pt x="1016000" y="317500"/>
                    <a:pt x="1016000" y="204470"/>
                  </a:cubicBezTo>
                  <a:cubicBezTo>
                    <a:pt x="1016000" y="91440"/>
                    <a:pt x="924560" y="0"/>
                    <a:pt x="810260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33457" y="3570146"/>
            <a:ext cx="3228185" cy="242113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8700" y="115220"/>
            <a:ext cx="73533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16"/>
              </a:lnSpc>
            </a:pPr>
            <a:r>
              <a:rPr lang="en-US" sz="6600" spc="59" dirty="0">
                <a:solidFill>
                  <a:srgbClr val="FFFF00"/>
                </a:solidFill>
                <a:latin typeface="Montserrat Classic Bold"/>
              </a:rPr>
              <a:t>Timeline of Live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989459" y="6407082"/>
            <a:ext cx="8240052" cy="1783079"/>
            <a:chOff x="-6806134" y="-2537968"/>
            <a:chExt cx="10986735" cy="2377438"/>
          </a:xfrm>
        </p:grpSpPr>
        <p:sp>
          <p:nvSpPr>
            <p:cNvPr id="23" name="TextBox 23"/>
            <p:cNvSpPr txBox="1"/>
            <p:nvPr/>
          </p:nvSpPr>
          <p:spPr>
            <a:xfrm>
              <a:off x="-6794522" y="-2537968"/>
              <a:ext cx="10975123" cy="15723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b="1" spc="352" dirty="0">
                  <a:solidFill>
                    <a:srgbClr val="FF0000"/>
                  </a:solidFill>
                  <a:latin typeface="Montserrat Classic"/>
                </a:rPr>
                <a:t>LIVE</a:t>
              </a:r>
              <a:r>
                <a:rPr lang="en-US" sz="3200" spc="352" dirty="0">
                  <a:solidFill>
                    <a:srgbClr val="E8EEF1"/>
                  </a:solidFill>
                  <a:latin typeface="Montserrat Classic"/>
                </a:rPr>
                <a:t> </a:t>
              </a:r>
              <a:r>
                <a:rPr lang="en-US" sz="3200" spc="352" dirty="0" smtClean="0">
                  <a:solidFill>
                    <a:srgbClr val="FFFF00"/>
                  </a:solidFill>
                  <a:latin typeface="Montserrat Classic"/>
                </a:rPr>
                <a:t>ISSAAS International Congress</a:t>
              </a:r>
              <a:endParaRPr lang="en-US" sz="3200" spc="352" dirty="0">
                <a:solidFill>
                  <a:srgbClr val="FFFF00"/>
                </a:solidFill>
                <a:latin typeface="Montserrat Classic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6806134" y="-776083"/>
              <a:ext cx="948443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 smtClean="0">
                  <a:solidFill>
                    <a:srgbClr val="E8EEF1"/>
                  </a:solidFill>
                  <a:latin typeface="Montserrat Light"/>
                </a:rPr>
                <a:t>November 2021</a:t>
              </a:r>
              <a:endParaRPr lang="en-US" sz="2600" spc="26" dirty="0">
                <a:solidFill>
                  <a:srgbClr val="E8EEF1"/>
                </a:solidFill>
                <a:latin typeface="Montserrat Light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51498" y="1038660"/>
            <a:ext cx="7136455" cy="1688415"/>
            <a:chOff x="-30835" y="-1194597"/>
            <a:chExt cx="9515273" cy="225122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194597"/>
              <a:ext cx="9484438" cy="1602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b="1" spc="352" dirty="0" err="1">
                  <a:solidFill>
                    <a:srgbClr val="E8EEF1"/>
                  </a:solidFill>
                  <a:cs typeface="Montserrat Classic"/>
                </a:rPr>
                <a:t>แถลงข่าวงานเกษตรกำแพงแสน</a:t>
              </a:r>
              <a:r>
                <a:rPr lang="en-US" sz="3200" b="1" spc="352" dirty="0">
                  <a:solidFill>
                    <a:srgbClr val="E8EEF1"/>
                  </a:solidFill>
                  <a:cs typeface="Montserrat Classic"/>
                </a:rPr>
                <a:t> </a:t>
              </a:r>
              <a:r>
                <a:rPr lang="en-US" sz="3200" b="1" spc="352" dirty="0" err="1">
                  <a:solidFill>
                    <a:srgbClr val="E8EEF1"/>
                  </a:solidFill>
                  <a:cs typeface="Montserrat Classic"/>
                </a:rPr>
                <a:t>ประจำปี</a:t>
              </a:r>
              <a:r>
                <a:rPr lang="en-US" sz="3200" b="1" spc="352" dirty="0">
                  <a:solidFill>
                    <a:srgbClr val="E8EEF1"/>
                  </a:solidFill>
                  <a:cs typeface="Montserrat Classic"/>
                </a:rPr>
                <a:t> 2563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-30835" y="487451"/>
              <a:ext cx="948443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</a:rPr>
                <a:t>12 Nov 2020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716040" y="339059"/>
            <a:ext cx="7962360" cy="986852"/>
            <a:chOff x="-151680" y="105422"/>
            <a:chExt cx="10616479" cy="1315802"/>
          </a:xfrm>
        </p:grpSpPr>
        <p:sp>
          <p:nvSpPr>
            <p:cNvPr id="29" name="TextBox 29"/>
            <p:cNvSpPr txBox="1"/>
            <p:nvPr/>
          </p:nvSpPr>
          <p:spPr>
            <a:xfrm>
              <a:off x="-151680" y="105422"/>
              <a:ext cx="10616479" cy="837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4000" b="1" spc="352" dirty="0">
                  <a:solidFill>
                    <a:srgbClr val="FF0000"/>
                  </a:solidFill>
                  <a:latin typeface="Montserrat Classic"/>
                </a:rPr>
                <a:t>LIVE </a:t>
              </a:r>
              <a:r>
                <a:rPr lang="en-US" sz="4800" b="1" spc="352" dirty="0" err="1">
                  <a:solidFill>
                    <a:srgbClr val="FEDCF4"/>
                  </a:solidFill>
                  <a:latin typeface="Montserrat Classic"/>
                </a:rPr>
                <a:t>ชมพูพันธุ์ทิพย์ปีนี้มาได้ไหม</a:t>
              </a:r>
              <a:r>
                <a:rPr lang="en-US" sz="4800" b="1" spc="352" dirty="0">
                  <a:solidFill>
                    <a:srgbClr val="FEDCF4"/>
                  </a:solidFill>
                  <a:latin typeface="Montserrat Classic"/>
                </a:rPr>
                <a:t>?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852052"/>
              <a:ext cx="948443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</a:rPr>
                <a:t>16 March 2021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276600" y="5999086"/>
            <a:ext cx="7113329" cy="978659"/>
            <a:chOff x="-1" y="-543435"/>
            <a:chExt cx="9484438" cy="1304879"/>
          </a:xfrm>
        </p:grpSpPr>
        <p:sp>
          <p:nvSpPr>
            <p:cNvPr id="32" name="TextBox 32"/>
            <p:cNvSpPr txBox="1"/>
            <p:nvPr/>
          </p:nvSpPr>
          <p:spPr>
            <a:xfrm>
              <a:off x="-1" y="-543435"/>
              <a:ext cx="9484438" cy="74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>
                  <a:solidFill>
                    <a:srgbClr val="E8EEF1"/>
                  </a:solidFill>
                  <a:latin typeface="Montserrat Classic"/>
                </a:rPr>
                <a:t>LIVE KU NEXT GEN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-1" y="192272"/>
              <a:ext cx="948443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 dirty="0">
                  <a:solidFill>
                    <a:srgbClr val="E8EEF1"/>
                  </a:solidFill>
                  <a:latin typeface="Montserrat Light"/>
                </a:rPr>
                <a:t>20 June 2021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434963" y="3828250"/>
            <a:ext cx="7176409" cy="1752062"/>
            <a:chOff x="4658112" y="-3751995"/>
            <a:chExt cx="9568544" cy="2336082"/>
          </a:xfrm>
        </p:grpSpPr>
        <p:sp>
          <p:nvSpPr>
            <p:cNvPr id="35" name="TextBox 35"/>
            <p:cNvSpPr txBox="1"/>
            <p:nvPr/>
          </p:nvSpPr>
          <p:spPr>
            <a:xfrm>
              <a:off x="4742219" y="-3751995"/>
              <a:ext cx="9484437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en-US" sz="3200" spc="352" dirty="0">
                  <a:solidFill>
                    <a:srgbClr val="FF0000"/>
                  </a:solidFill>
                  <a:latin typeface="Montserrat Classic"/>
                </a:rPr>
                <a:t>LIVE</a:t>
              </a:r>
              <a:r>
                <a:rPr lang="en-US" sz="3200" spc="352" dirty="0">
                  <a:solidFill>
                    <a:srgbClr val="E8EEF1"/>
                  </a:solidFill>
                  <a:latin typeface="Montserrat Classic"/>
                </a:rPr>
                <a:t> </a:t>
              </a:r>
              <a:r>
                <a:rPr lang="en-US" sz="3200" spc="352" dirty="0">
                  <a:solidFill>
                    <a:srgbClr val="FFC000"/>
                  </a:solidFill>
                  <a:latin typeface="Montserrat Classic"/>
                </a:rPr>
                <a:t>KU KPS </a:t>
              </a:r>
              <a:endParaRPr lang="en-US" sz="3200" spc="352" dirty="0" smtClean="0">
                <a:solidFill>
                  <a:srgbClr val="FFC000"/>
                </a:solidFill>
                <a:latin typeface="Montserrat Classic"/>
              </a:endParaRPr>
            </a:p>
            <a:p>
              <a:pPr>
                <a:lnSpc>
                  <a:spcPts val="4896"/>
                </a:lnSpc>
              </a:pPr>
              <a:r>
                <a:rPr lang="en-US" sz="3200" spc="352" dirty="0" smtClean="0">
                  <a:solidFill>
                    <a:srgbClr val="FFC000"/>
                  </a:solidFill>
                  <a:latin typeface="Montserrat Classic"/>
                </a:rPr>
                <a:t>PRUMIUM </a:t>
              </a:r>
              <a:r>
                <a:rPr lang="en-US" sz="3200" spc="352" dirty="0">
                  <a:solidFill>
                    <a:srgbClr val="FFC000"/>
                  </a:solidFill>
                  <a:latin typeface="Montserrat Classic"/>
                </a:rPr>
                <a:t>MILK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658112" y="-2031466"/>
              <a:ext cx="309614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</a:rPr>
                <a:t>16 July 2021</a:t>
              </a:r>
            </a:p>
          </p:txBody>
        </p:sp>
      </p:grpSp>
      <p:pic>
        <p:nvPicPr>
          <p:cNvPr id="38" name="รูปภาพ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6464" y="7123055"/>
            <a:ext cx="4048091" cy="2529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9"/>
          <a:stretch/>
        </p:blipFill>
        <p:spPr>
          <a:xfrm>
            <a:off x="4782773" y="1646959"/>
            <a:ext cx="4647519" cy="569248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758"/>
          <a:stretch/>
        </p:blipFill>
        <p:spPr>
          <a:xfrm>
            <a:off x="4755064" y="4838700"/>
            <a:ext cx="4647519" cy="4953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62620" r="-1640" b="26016"/>
          <a:stretch/>
        </p:blipFill>
        <p:spPr>
          <a:xfrm>
            <a:off x="4895255" y="613794"/>
            <a:ext cx="4647519" cy="114300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2" b="3720"/>
          <a:stretch/>
        </p:blipFill>
        <p:spPr>
          <a:xfrm>
            <a:off x="9542774" y="1317045"/>
            <a:ext cx="4647519" cy="79248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b="25193"/>
          <a:stretch/>
        </p:blipFill>
        <p:spPr>
          <a:xfrm>
            <a:off x="14105520" y="2833465"/>
            <a:ext cx="4148326" cy="51751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6" b="22349"/>
          <a:stretch/>
        </p:blipFill>
        <p:spPr>
          <a:xfrm>
            <a:off x="162963" y="6819900"/>
            <a:ext cx="4647519" cy="29718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 b="35865"/>
          <a:stretch/>
        </p:blipFill>
        <p:spPr>
          <a:xfrm>
            <a:off x="218381" y="1972865"/>
            <a:ext cx="4647519" cy="4911437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9421322" y="393715"/>
            <a:ext cx="4782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5400" b="1" cap="none" spc="0" dirty="0" smtClean="0">
                <a:ln/>
                <a:solidFill>
                  <a:schemeClr val="accent3"/>
                </a:solidFill>
                <a:effectLst/>
              </a:rPr>
              <a:t>จำนวนยอดผู้เข้าชม</a:t>
            </a:r>
            <a:endParaRPr lang="th-TH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35200" y="496720"/>
            <a:ext cx="2213040" cy="2206943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09459" y="629808"/>
            <a:ext cx="664522" cy="45114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785" y="8403808"/>
            <a:ext cx="855355" cy="85535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1"/>
          <a:stretch/>
        </p:blipFill>
        <p:spPr>
          <a:xfrm>
            <a:off x="190672" y="567497"/>
            <a:ext cx="4849659" cy="1260075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15695604" y="8421126"/>
            <a:ext cx="1635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LIVE!</a:t>
            </a:r>
            <a:endParaRPr lang="th-T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625</Words>
  <Application>Microsoft Office PowerPoint</Application>
  <PresentationFormat>กำหนดเอง</PresentationFormat>
  <Paragraphs>127</Paragraphs>
  <Slides>17</Slides>
  <Notes>2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32" baseType="lpstr">
      <vt:lpstr>TH SarabunIT๙</vt:lpstr>
      <vt:lpstr>Calibri</vt:lpstr>
      <vt:lpstr>Arimo</vt:lpstr>
      <vt:lpstr>Open Sans Light Bold</vt:lpstr>
      <vt:lpstr>Open Sans Extra Bold Italics</vt:lpstr>
      <vt:lpstr>Open Sans Bold Italics</vt:lpstr>
      <vt:lpstr>Open Sans Extra Bold</vt:lpstr>
      <vt:lpstr>Montserrat Light</vt:lpstr>
      <vt:lpstr>Cordia New</vt:lpstr>
      <vt:lpstr>Browallia New</vt:lpstr>
      <vt:lpstr>Arial</vt:lpstr>
      <vt:lpstr>Montserrat Classic Bold</vt:lpstr>
      <vt:lpstr>Montserrat Classic</vt:lpstr>
      <vt:lpstr>Montserrat Light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สำเนาของ KM PR Super Live</dc:title>
  <cp:lastModifiedBy>กนกวรรณ เล้าอรุณ</cp:lastModifiedBy>
  <cp:revision>50</cp:revision>
  <dcterms:created xsi:type="dcterms:W3CDTF">2006-08-16T00:00:00Z</dcterms:created>
  <dcterms:modified xsi:type="dcterms:W3CDTF">2021-11-30T12:49:29Z</dcterms:modified>
  <dc:identifier>DAEwz9oiIuE</dc:identifier>
</cp:coreProperties>
</file>