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6"/>
  </p:notesMasterIdLst>
  <p:handoutMasterIdLst>
    <p:handoutMasterId r:id="rId27"/>
  </p:handoutMasterIdLst>
  <p:sldIdLst>
    <p:sldId id="372" r:id="rId2"/>
    <p:sldId id="362" r:id="rId3"/>
    <p:sldId id="363" r:id="rId4"/>
    <p:sldId id="357" r:id="rId5"/>
    <p:sldId id="383" r:id="rId6"/>
    <p:sldId id="384" r:id="rId7"/>
    <p:sldId id="393" r:id="rId8"/>
    <p:sldId id="329" r:id="rId9"/>
    <p:sldId id="388" r:id="rId10"/>
    <p:sldId id="354" r:id="rId11"/>
    <p:sldId id="394" r:id="rId12"/>
    <p:sldId id="395" r:id="rId13"/>
    <p:sldId id="385" r:id="rId14"/>
    <p:sldId id="396" r:id="rId15"/>
    <p:sldId id="367" r:id="rId16"/>
    <p:sldId id="374" r:id="rId17"/>
    <p:sldId id="392" r:id="rId18"/>
    <p:sldId id="386" r:id="rId19"/>
    <p:sldId id="387" r:id="rId20"/>
    <p:sldId id="389" r:id="rId21"/>
    <p:sldId id="390" r:id="rId22"/>
    <p:sldId id="391" r:id="rId23"/>
    <p:sldId id="358" r:id="rId24"/>
    <p:sldId id="309" r:id="rId25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C7"/>
    <a:srgbClr val="006600"/>
    <a:srgbClr val="336600"/>
    <a:srgbClr val="61460F"/>
    <a:srgbClr val="003300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2" autoAdjust="0"/>
    <p:restoredTop sz="95411" autoAdjust="0"/>
  </p:normalViewPr>
  <p:slideViewPr>
    <p:cSldViewPr snapToGrid="0">
      <p:cViewPr varScale="1">
        <p:scale>
          <a:sx n="92" d="100"/>
          <a:sy n="92" d="100"/>
        </p:scale>
        <p:origin x="504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CC5E2-F470-4029-8649-4C158D59DFDB}" type="datetimeFigureOut">
              <a:rPr lang="th-TH" smtClean="0"/>
              <a:t>18/09/61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E14B3-6EC1-421A-BCE6-E9784E8609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090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C69EC-B719-40C4-ADC9-01B27FE8B7D3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50900"/>
            <a:ext cx="3309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2CFF2-5160-46BE-AAB0-71A6C630B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142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2637" y="1964267"/>
            <a:ext cx="6190414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2637" y="4385734"/>
            <a:ext cx="6190414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004" y="5870577"/>
            <a:ext cx="1313187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638" y="5870577"/>
            <a:ext cx="4259815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0742" y="5870577"/>
            <a:ext cx="452309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5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4732865"/>
            <a:ext cx="84201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0601" y="932112"/>
            <a:ext cx="74295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5299603"/>
            <a:ext cx="84201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609603"/>
            <a:ext cx="84200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4343400"/>
            <a:ext cx="84200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3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0451" y="275167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946" y="71811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52375" y="609603"/>
            <a:ext cx="7682238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1061" y="3352800"/>
            <a:ext cx="744914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788" y="4343400"/>
            <a:ext cx="84201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8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3291648"/>
            <a:ext cx="84201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4760448"/>
            <a:ext cx="84201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3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0451" y="275167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946" y="71811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52375" y="609603"/>
            <a:ext cx="7682238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5301" y="3886200"/>
            <a:ext cx="84201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4775200"/>
            <a:ext cx="84201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0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44" y="609603"/>
            <a:ext cx="84201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144" y="3505200"/>
            <a:ext cx="84201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143" y="4343400"/>
            <a:ext cx="84201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71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609602"/>
            <a:ext cx="84201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9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060" y="609601"/>
            <a:ext cx="1816339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48936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5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497" y="1508787"/>
            <a:ext cx="9205023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39703" y="2411017"/>
            <a:ext cx="9205023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60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0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3308581"/>
            <a:ext cx="84201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4777381"/>
            <a:ext cx="84201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2142068"/>
            <a:ext cx="4130802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599" y="2142069"/>
            <a:ext cx="413080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2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437" y="2218267"/>
            <a:ext cx="383565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70201"/>
            <a:ext cx="413080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713" y="2218267"/>
            <a:ext cx="381168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4598" y="2870201"/>
            <a:ext cx="413080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3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609602"/>
            <a:ext cx="84201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94" y="1557868"/>
            <a:ext cx="3101486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656" y="609601"/>
            <a:ext cx="501364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194" y="2997201"/>
            <a:ext cx="3101486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3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39" y="1735672"/>
            <a:ext cx="4438638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8300" y="914400"/>
            <a:ext cx="34671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639" y="3107272"/>
            <a:ext cx="4438638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4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609602"/>
            <a:ext cx="84201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142069"/>
            <a:ext cx="84201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7355" y="5870577"/>
            <a:ext cx="131318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5870577"/>
            <a:ext cx="648950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092" y="5870577"/>
            <a:ext cx="45230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97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96" y="3829524"/>
            <a:ext cx="7361404" cy="300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21880" r="12501" b="22299"/>
          <a:stretch/>
        </p:blipFill>
        <p:spPr>
          <a:xfrm>
            <a:off x="199957" y="5399908"/>
            <a:ext cx="1881963" cy="85060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5" y="416646"/>
            <a:ext cx="1659326" cy="127951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12144" y="283594"/>
            <a:ext cx="7627877" cy="21655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66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การพัฒนาการดำเนินงานด้าน  ระบบติดตามเอกสารออนไลน์</a:t>
            </a:r>
            <a:endParaRPr lang="th-TH" sz="66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645888" y="2669243"/>
            <a:ext cx="4260112" cy="1293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667" kern="1200" cap="non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สำนักงานวิทยาเขตกำแพงแสน </a:t>
            </a:r>
          </a:p>
          <a:p>
            <a:pPr algn="r">
              <a:spcAft>
                <a:spcPts val="0"/>
              </a:spcAft>
            </a:pPr>
            <a:r>
              <a:rPr lang="th-TH" sz="36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กองบริหารทั่วไป งานอำนวยการ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3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8" y="5533107"/>
            <a:ext cx="2603174" cy="156190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4" y="270610"/>
            <a:ext cx="1738911" cy="13408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67779" y="1039986"/>
            <a:ext cx="3902298" cy="9401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อบรมให้ความรู้ในการใช้งาน</a:t>
            </a:r>
          </a:p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ระบบติดตามเอกสารออนไลน์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67779" y="2364363"/>
            <a:ext cx="3902298" cy="9401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ทดสอบการใช้งาน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9576" y="2364363"/>
            <a:ext cx="2472744" cy="9401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นำข้อเสนอแนะ</a:t>
            </a:r>
          </a:p>
          <a:p>
            <a:pPr algn="ctr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และความต้องการไปปรับปรุง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67779" y="3688740"/>
            <a:ext cx="3902298" cy="9401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จัดทำคู่มือ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67779" y="4961602"/>
            <a:ext cx="3902298" cy="9401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เผยแพร่ให้ผู้ใช้ทั่วไปได้รับทราบ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18928" y="1980144"/>
            <a:ext cx="0" cy="200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18928" y="3304521"/>
            <a:ext cx="0" cy="200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7464" y="4633192"/>
            <a:ext cx="0" cy="2003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36713" y="2834442"/>
            <a:ext cx="592429" cy="0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4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21"/>
            <a:ext cx="1738911" cy="1340881"/>
          </a:xfrm>
          <a:prstGeom prst="rect">
            <a:avLst/>
          </a:prstGeom>
        </p:spPr>
      </p:pic>
      <p:pic>
        <p:nvPicPr>
          <p:cNvPr id="5" name="รูปภาพ 4" descr="20180117_13280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14" y="225707"/>
            <a:ext cx="3517483" cy="2112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 descr="20180117_13224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24" y="225707"/>
            <a:ext cx="3499416" cy="21128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1944211" y="2493276"/>
            <a:ext cx="7686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ts val="1200"/>
              </a:spcBef>
            </a:pPr>
            <a:r>
              <a:rPr lang="th-TH" sz="2400" b="1" i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ภาพการฝึกอบรมทดลองใช้ครั้งที่ </a:t>
            </a:r>
            <a:r>
              <a:rPr lang="en-US" sz="2400" b="1" i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2400" b="1" i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กลุ่มผู้ปฏิบัติงานสารบรรณ และกลุ่มเลขานุการ กองบริหารทั่วไป วันที่ </a:t>
            </a:r>
            <a:r>
              <a:rPr lang="en-US" sz="2400" b="1" i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17 </a:t>
            </a:r>
            <a:r>
              <a:rPr lang="th-TH" sz="2400" b="1" i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มกราคม </a:t>
            </a:r>
            <a:r>
              <a:rPr lang="en-US" sz="2400" b="1" i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2561</a:t>
            </a:r>
            <a:endParaRPr lang="en-US" sz="24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9" name="รูปภาพ 8" descr="20180124_1447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13" y="3478958"/>
            <a:ext cx="3517483" cy="200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รูปภาพ 9" descr="20180124_1451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24" y="3478958"/>
            <a:ext cx="3499416" cy="20074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สี่เหลี่ยมผืนผ้า 10"/>
          <p:cNvSpPr/>
          <p:nvPr/>
        </p:nvSpPr>
        <p:spPr>
          <a:xfrm>
            <a:off x="2192412" y="5822402"/>
            <a:ext cx="7438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ts val="1200"/>
              </a:spcBef>
            </a:pPr>
            <a:r>
              <a:rPr lang="th-TH" sz="2400" b="1" i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ภาพการฝึกอบรมทดลองใช้ครั้งที่ </a:t>
            </a:r>
            <a:r>
              <a:rPr lang="en-US" sz="2400" b="1" i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2400" b="1" i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กลุ่มผู้ปฏิบัติงานสารบรรณ และกลุ่มเลขานุการ กองบริหารทั่วไป วันที่ </a:t>
            </a:r>
            <a:r>
              <a:rPr lang="en-US" sz="2400" b="1" i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24 </a:t>
            </a:r>
            <a:r>
              <a:rPr lang="th-TH" sz="2400" b="1" i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มกราคม </a:t>
            </a:r>
            <a:r>
              <a:rPr lang="en-US" sz="2400" b="1" i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2561</a:t>
            </a:r>
            <a:endParaRPr lang="en-US" sz="24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8" y="5533107"/>
            <a:ext cx="2603174" cy="1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21"/>
            <a:ext cx="1738911" cy="1340881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95" y="442708"/>
            <a:ext cx="3624449" cy="1936508"/>
          </a:xfrm>
          <a:prstGeom prst="rect">
            <a:avLst/>
          </a:prstGeom>
        </p:spPr>
      </p:pic>
      <p:pic>
        <p:nvPicPr>
          <p:cNvPr id="4" name="รูปภาพ 3" descr="D:\Documents\Desktop\ภาพแลกเปลี่ยนเรียนรู้ กองบริหารทั่วไป\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33" y="442708"/>
            <a:ext cx="3809768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095" y="2532921"/>
            <a:ext cx="3624449" cy="1987468"/>
          </a:xfrm>
          <a:prstGeom prst="rect">
            <a:avLst/>
          </a:prstGeom>
        </p:spPr>
      </p:pic>
      <p:pic>
        <p:nvPicPr>
          <p:cNvPr id="7" name="รูปภาพ 6" descr="D:\Documents\Desktop\ภาพแลกเปลี่ยนเรียนรู้ กองบริหารทั่วไป\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33" y="2532921"/>
            <a:ext cx="3809768" cy="205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924095" y="4673934"/>
            <a:ext cx="7602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ts val="1200"/>
              </a:spcBef>
            </a:pPr>
            <a:r>
              <a:rPr lang="th-TH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ภาพกิจกรรมการแลกเปลี่ยนเรียนรู้กับผู้ปฏิบัติงานสารบรรณของส่วนกลาง คือ สำนักงานวิทยาเขตกำแพงแสน และสารบรรณของส่วนงานในวิทยาเขต</a:t>
            </a:r>
            <a:r>
              <a:rPr lang="th-TH" sz="2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กำแพงแสน        </a:t>
            </a:r>
            <a:r>
              <a:rPr lang="th-TH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เรื่อง “การพัฒนาการดำเนินงานด้านระบบติดตามเอกสารออนไลน์ วันที่ 7 สิงหาคม 2561 ณ ห้องประชุมชั้น 3 อาคารชูชาติ กำภู สำนักงานวิทยาเขตกำแพงแสน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41" y="5552604"/>
            <a:ext cx="2603174" cy="1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4884"/>
            <a:ext cx="2603174" cy="1561905"/>
          </a:xfrm>
          <a:prstGeom prst="rect">
            <a:avLst/>
          </a:prstGeom>
        </p:spPr>
      </p:pic>
      <p:pic>
        <p:nvPicPr>
          <p:cNvPr id="5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1" y="219094"/>
            <a:ext cx="1738911" cy="1340881"/>
          </a:xfrm>
          <a:prstGeom prst="rect">
            <a:avLst/>
          </a:prstGeom>
        </p:spPr>
      </p:pic>
      <p:sp>
        <p:nvSpPr>
          <p:cNvPr id="6" name="สี่เหลี่ยมผืนผ้า 1"/>
          <p:cNvSpPr/>
          <p:nvPr/>
        </p:nvSpPr>
        <p:spPr>
          <a:xfrm>
            <a:off x="2472742" y="437578"/>
            <a:ext cx="633640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sz="36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ประโยชน์ที่ได้รับการดำเนินงานจัดการความรู้</a:t>
            </a:r>
          </a:p>
          <a:p>
            <a:pPr algn="ctr">
              <a:spcBef>
                <a:spcPts val="1200"/>
              </a:spcBef>
            </a:pPr>
            <a:r>
              <a:rPr lang="th-TH" sz="36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ระบบติดตามเอกสารออนไลน์</a:t>
            </a:r>
            <a:endParaRPr lang="en-US" sz="3600" dirty="0">
              <a:solidFill>
                <a:srgbClr val="0905C7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3645" y="2099256"/>
            <a:ext cx="7830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สามารถติดตามเอกสารที่เข้ามาสู่สำนักงานวิทยาเขตกำแพงแสน ได้ครบถ้วนทุกรายการ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ลดระยะเวลาในการติดตามเอกสารของหน่วยงาน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เพิ่มประสิทธิภาพในการให้บริการด้านการติดตามเอกสาร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ลดข้อร้องเรียนเรื่องเอกสารสูญหาย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36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บุคลากรสามารถทำงานแทนกันได้ โดยศึกษาจากคู่มือ</a:t>
            </a:r>
            <a:endParaRPr lang="th-TH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28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8" y="229485"/>
            <a:ext cx="1738911" cy="1340881"/>
          </a:xfrm>
          <a:prstGeom prst="rect">
            <a:avLst/>
          </a:prstGeom>
        </p:spPr>
      </p:pic>
      <p:sp>
        <p:nvSpPr>
          <p:cNvPr id="6" name="สี่เหลี่ยมผืนผ้า 1"/>
          <p:cNvSpPr/>
          <p:nvPr/>
        </p:nvSpPr>
        <p:spPr>
          <a:xfrm>
            <a:off x="2047009" y="229485"/>
            <a:ext cx="77100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th-TH" sz="36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</a:t>
            </a:r>
            <a:r>
              <a:rPr lang="th-TH" sz="36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ดำเนินงานจัดการ</a:t>
            </a:r>
            <a:r>
              <a:rPr lang="th-TH" sz="36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ความรู้</a:t>
            </a:r>
          </a:p>
          <a:p>
            <a:pPr>
              <a:spcBef>
                <a:spcPts val="1200"/>
              </a:spcBef>
            </a:pPr>
            <a:r>
              <a:rPr lang="th-TH" sz="36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ระบบ</a:t>
            </a:r>
            <a:r>
              <a:rPr lang="th-TH" sz="36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ติดตามเอกสารออนไลน์</a:t>
            </a:r>
            <a:endParaRPr lang="en-US" sz="3600" dirty="0">
              <a:solidFill>
                <a:srgbClr val="0905C7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66668"/>
              </p:ext>
            </p:extLst>
          </p:nvPr>
        </p:nvGraphicFramePr>
        <p:xfrm>
          <a:off x="1052863" y="1778459"/>
          <a:ext cx="8510155" cy="4480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87964"/>
                <a:gridCol w="1693718"/>
                <a:gridCol w="1631374"/>
                <a:gridCol w="16970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เจ้าหน้าที่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อัตรา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ผลต่าง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การจัดการเอกสาร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ฉบับ (เริ่มรายการใหม่)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นาที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นาที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นาที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วัน มีการจัดการเอกสารใหม่ 80 ฉบับ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 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5 =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นาที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 ชม. 40 นาที)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 1 = 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</a:t>
                      </a:r>
                      <a:r>
                        <a:rPr lang="en-US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นาที</a:t>
                      </a:r>
                    </a:p>
                    <a:p>
                      <a:pPr algn="ctr"/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 ชม. 20 นาที)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 ชม. 20 นาที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การจัดการเอกสาร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เรื่องเดิม 1 ฉบับ </a:t>
                      </a:r>
                    </a:p>
                    <a:p>
                      <a:pPr algn="l"/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(ค้นหา และอัพเดต)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– 5 นาที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นาที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 – 4 นาที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การทำงานทดแทน กรณีคนเดิมติดภารกิจ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0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ดำเนินการต่อได้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ดำเนินการเอกสารพร้อมกัน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0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ใช้ระบบเดียวกัน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มอบหมายภารกิจอื่นเพิ่มเติม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endParaRPr lang="th-TH" sz="20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มอบหมายเพิ่มเติมได้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อัตรากำลังที่ใช้ (เพื่อประสิทธิภาพการดำเนินงาน)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– 3 อัตรา</a:t>
                      </a:r>
                      <a:endParaRPr lang="th-TH" sz="200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อัตรา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ลดอัตราในการทำงาน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ระยะเวลาการสืบค้นเพื่อติดตาม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ชม. – 2 วัน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นาที – 30 นาที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ลดเวลาการสืบค้นเพื่อดำเนินการ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6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1" y="105809"/>
            <a:ext cx="1659326" cy="127951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917577" y="221219"/>
            <a:ext cx="76879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sz="4000" b="1" dirty="0" smtClean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ผล</a:t>
            </a:r>
            <a:r>
              <a:rPr lang="th-TH" sz="4000" b="1" dirty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การดำเนินงานหรือการ</a:t>
            </a:r>
            <a:r>
              <a:rPr lang="th-TH" sz="4000" b="1" dirty="0" smtClean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เปลี่ยนแปลงที่เกิดขึ้นจากการ</a:t>
            </a:r>
            <a:r>
              <a:rPr lang="th-TH" sz="4000" b="1" dirty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จัดการความรู้</a:t>
            </a:r>
            <a:endParaRPr lang="en-US" sz="4000" dirty="0">
              <a:solidFill>
                <a:srgbClr val="0905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57386"/>
              </p:ext>
            </p:extLst>
          </p:nvPr>
        </p:nvGraphicFramePr>
        <p:xfrm>
          <a:off x="433630" y="1500732"/>
          <a:ext cx="9277166" cy="5110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966"/>
                <a:gridCol w="2972571"/>
                <a:gridCol w="2881406"/>
                <a:gridCol w="2768223"/>
              </a:tblGrid>
              <a:tr h="12224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5755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              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45720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ผลผลิต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Output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31775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ผลสัมฤทธิ์ 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Outcome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47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ระบบติดตามเอกสารออนไลน์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ลดการสูญหายของเอกสารลง 100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เพิ่มประสิทธิภาพของการทำงาน ลดความผิดพลาดของงาน ยกระดับคุณภาพและมาตรฐานในการให้บริการ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132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คู่มือของระบบติดตามเอกสารออนไลน์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ผลการดำเนินงานของหน่วยงานมีประสิทธิภาพมากขึ้น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ได้รับความเชื่อถือไว้วางใจ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การบริหารจัดการเชิงระบบที่สอดคล้องกับนวัตกรรมไทยแลนด์ 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4.0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บุคลากรมีสมรรถนะ ทักษะ และความรู้ที่เพิ่มขึ้น ช่วยให้เกิดการเรียนรู้และพัฒนาบุคลากร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8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1" y="105809"/>
            <a:ext cx="1659326" cy="127951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917577" y="105809"/>
            <a:ext cx="7687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sz="36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ประโยชน์</a:t>
            </a:r>
            <a:r>
              <a:rPr lang="th-TH" sz="3600" b="1" dirty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ที่ได้รับจากการจัดการ</a:t>
            </a:r>
            <a:r>
              <a:rPr lang="th-TH" sz="36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ความรู้ต่อคน </a:t>
            </a:r>
            <a:r>
              <a:rPr lang="th-TH" sz="3600" b="1" dirty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งาน ทรัพยากร และองค์กร</a:t>
            </a:r>
            <a:endParaRPr lang="en-US" sz="3600" dirty="0">
              <a:solidFill>
                <a:srgbClr val="0905C7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74027"/>
              </p:ext>
            </p:extLst>
          </p:nvPr>
        </p:nvGraphicFramePr>
        <p:xfrm>
          <a:off x="420624" y="1399032"/>
          <a:ext cx="9274591" cy="5447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893"/>
                <a:gridCol w="4295698"/>
              </a:tblGrid>
              <a:tr h="2887636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905C7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ประโยชน์ต่อคน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8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บุคลากรได้รับการพัฒนาความรู้ ความสามารถ และทักษะในการปฏิบัติงานเพิ่มขึ้น 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                                             </a:t>
                      </a:r>
                      <a:r>
                        <a:rPr lang="th-TH" sz="18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 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8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สริมสร้างและพัฒนาขีดความสามารถของบุคลากรภายในองค์กรให้สามารถใช้ประโยชน์จากการนำระบบเทคโนโลยีสารสนเทศมาประยุกต์ใช้ เพื่อการบริหารจัดการงานเอกสารได้อย่างมีประสิทธิภาพ                                 3. ช่วยให้เกิดการเรียนรู้และพัฒนาบุคลากรควบคู่กันไป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                     4. </a:t>
                      </a:r>
                      <a:r>
                        <a:rPr lang="th-TH" sz="1800" b="1" kern="1200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ทำให้ผู้ปฏิบัติงานและผู้สนใจมีแหล่งเรียนรู้ที่ถูกต้องและสามารถเรียนรู้ได้ตลอดเวลา</a:t>
                      </a:r>
                      <a:endParaRPr lang="th-TH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endParaRPr lang="th-TH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 smtClean="0">
                          <a:solidFill>
                            <a:srgbClr val="0905C7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ประโยชน์ต่องาน</a:t>
                      </a:r>
                      <a:endParaRPr lang="th-TH" sz="2000" b="1" dirty="0" smtClean="0">
                        <a:solidFill>
                          <a:srgbClr val="0905C7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ลดการสูญหายของเอกสารลง 100 %			         2. สามารถบริหารงานเอกสารได้อย่างมีประสิทธิภาพมากขึ้น                                                                   3. ผู้ปฏิบัติงานและผู้สนใจ เข้าใจในวิธีการทำงานและสามารถปฏิบัติได้อย่างถูกต้อง สะดวกและรวดเร็ว	                             4. ยกระดับคุณภาพและมาตรฐานในการให้บริการ	                                                     5. เป็นการบริหารจัดการเชิงระบบที่สอดคล้องกับนวัตกรรมไทยแลนด์ 4.0</a:t>
                      </a:r>
                    </a:p>
                    <a:p>
                      <a:endParaRPr lang="th-TH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905C7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ประโยชน์ต่อทรัพยากร</a:t>
                      </a:r>
                      <a:endParaRPr lang="th-TH" b="1" dirty="0" smtClean="0">
                        <a:solidFill>
                          <a:srgbClr val="0905C7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ประหยัดเวลาในการค้นหาเอกสารของระบบสารบรรณ			          2. ลดการใช้กระดาษเพื่อการจัดเก็บเอกสาร					           3. เป็นการเพิ่มประสิทธิภาพในการบริหารจัดการทรัพยากรให้เกิดประโยชน์สูงสุด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rgbClr val="0905C7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ประโยชน์ต่อองค์กร</a:t>
                      </a:r>
                      <a:endParaRPr lang="th-TH" b="1" dirty="0" smtClean="0">
                        <a:solidFill>
                          <a:srgbClr val="0905C7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สามารถนำระบบงานเทคโนโลยีสารสนเทศมาใช้งานให้เกิดประโยชน์ และตอบสนองต่อการปฏิบัติงานจริงภายในองค์กรของตนเองได้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				           2.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ส่งเสริมความร่วมมือระหว่างองค์กร ในด้านการแบ่งปันและแลกเปลี่ยนเรียนรู้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                                    3.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องค์กรมีคุณภาพจากการจัดการความรู้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			          4.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องค์กรมีบุคลากรที่มีคุณภาพ จึงทำให้มีการพัฒนาองค์กรตามวัตถุประสงค์</a:t>
                      </a:r>
                      <a:endParaRPr lang="th-TH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1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399"/>
            <a:ext cx="2603174" cy="1561905"/>
          </a:xfrm>
          <a:prstGeom prst="rect">
            <a:avLst/>
          </a:prstGeom>
        </p:spPr>
      </p:pic>
      <p:pic>
        <p:nvPicPr>
          <p:cNvPr id="5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0" y="158614"/>
            <a:ext cx="1738911" cy="134088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84834"/>
              </p:ext>
            </p:extLst>
          </p:nvPr>
        </p:nvGraphicFramePr>
        <p:xfrm>
          <a:off x="618187" y="1628285"/>
          <a:ext cx="8950816" cy="3620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4421"/>
                <a:gridCol w="4636395"/>
              </a:tblGrid>
              <a:tr h="46077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905C7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ระบบติดตามเอกสารออนไลน์</a:t>
                      </a:r>
                      <a:endParaRPr lang="th-TH" sz="2800" b="1" dirty="0">
                        <a:solidFill>
                          <a:srgbClr val="0905C7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905C7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คู่มือการใช้งานระบบติดตามเอกสารออนไลน์</a:t>
                      </a:r>
                      <a:endParaRPr lang="th-TH" sz="2800" b="1" dirty="0">
                        <a:solidFill>
                          <a:srgbClr val="0905C7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102505">
                <a:tc>
                  <a:txBody>
                    <a:bodyPr/>
                    <a:lstStyle/>
                    <a:p>
                      <a:endParaRPr lang="th-TH" sz="2800" b="1" dirty="0">
                        <a:solidFill>
                          <a:srgbClr val="0905C7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1" dirty="0">
                        <a:solidFill>
                          <a:srgbClr val="0905C7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192" y="2211490"/>
            <a:ext cx="2885664" cy="2885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86" y="2206799"/>
            <a:ext cx="2890355" cy="28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9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4884"/>
            <a:ext cx="2603174" cy="1561905"/>
          </a:xfrm>
          <a:prstGeom prst="rect">
            <a:avLst/>
          </a:prstGeom>
        </p:spPr>
      </p:pic>
      <p:pic>
        <p:nvPicPr>
          <p:cNvPr id="5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1" y="219094"/>
            <a:ext cx="1738911" cy="1340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8197" y="289462"/>
            <a:ext cx="7160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ระบบติดตามเอกสารออนไลน์</a:t>
            </a:r>
          </a:p>
          <a:p>
            <a:r>
              <a:rPr lang="th-TH" sz="3200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สำนักงานวิทยาเขตกำแพงแสน</a:t>
            </a:r>
            <a:endParaRPr lang="th-TH" sz="3200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387" b="5197"/>
          <a:stretch/>
        </p:blipFill>
        <p:spPr>
          <a:xfrm>
            <a:off x="2739729" y="1494639"/>
            <a:ext cx="6739121" cy="3425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1" y="1819455"/>
            <a:ext cx="1905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131" y="3876541"/>
            <a:ext cx="188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QR code </a:t>
            </a:r>
            <a:endParaRPr lang="th-TH" sz="2000" b="1" dirty="0" smtClean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เข้าใช้งานระบบ</a:t>
            </a:r>
            <a:endParaRPr lang="th-TH" sz="2000" b="1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5439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4884"/>
            <a:ext cx="2603174" cy="1561905"/>
          </a:xfrm>
          <a:prstGeom prst="rect">
            <a:avLst/>
          </a:prstGeom>
        </p:spPr>
      </p:pic>
      <p:pic>
        <p:nvPicPr>
          <p:cNvPr id="5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1" y="219094"/>
            <a:ext cx="1738911" cy="1340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6834" y="489397"/>
            <a:ext cx="716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การใช้งานระบบสำหรับผู้ปฏิบัติงานด้านระบบสารบัญ</a:t>
            </a:r>
          </a:p>
          <a:p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สำนักงานวิทยาเขตกำแพงแสน</a:t>
            </a:r>
            <a:endParaRPr lang="th-TH" sz="2400" b="1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43" b="4710"/>
          <a:stretch/>
        </p:blipFill>
        <p:spPr>
          <a:xfrm>
            <a:off x="1721114" y="1559975"/>
            <a:ext cx="7603189" cy="38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9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20624" r="13037" b="23493"/>
          <a:stretch/>
        </p:blipFill>
        <p:spPr>
          <a:xfrm>
            <a:off x="136384" y="5829300"/>
            <a:ext cx="1932709" cy="87283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607604" y="1659081"/>
            <a:ext cx="90975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th-TH" sz="2800" b="1" dirty="0" smtClean="0">
                <a:solidFill>
                  <a:srgbClr val="33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เป้าหมาย</a:t>
            </a:r>
            <a:endParaRPr lang="en-US" sz="2800" b="1" dirty="0">
              <a:solidFill>
                <a:srgbClr val="3366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สร้าง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และพัฒนาความรู้ในการลดปัญหาเอกสารสูญหายระหว่างการ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นำเสนอ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การเรียนรู้นวัตกรรมใหม่ในการบริหารระบบสารบรรณในยุค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ดิจิตอล</a:t>
            </a:r>
            <a:endParaRPr lang="th-TH" sz="26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เกิดผล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ลัพธ์การเรียนรู้ขึ้นกับผู้ปฏิบัติงานในเรื่องการติดตามเอกสารที่เสนอได้ทุกขั้นตอนของ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ระบบสารบรรณ</a:t>
            </a:r>
            <a:endParaRPr lang="th-TH" sz="26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2" y="292894"/>
            <a:ext cx="1738911" cy="1340881"/>
          </a:xfrm>
          <a:prstGeom prst="rect">
            <a:avLst/>
          </a:prstGeom>
        </p:spPr>
      </p:pic>
      <p:sp>
        <p:nvSpPr>
          <p:cNvPr id="6" name="สี่เหลี่ยมผืนผ้า 2"/>
          <p:cNvSpPr/>
          <p:nvPr/>
        </p:nvSpPr>
        <p:spPr>
          <a:xfrm>
            <a:off x="1875295" y="292894"/>
            <a:ext cx="737607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sz="3600" b="1" dirty="0" smtClean="0">
                <a:solidFill>
                  <a:srgbClr val="33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วิสัยทัศน์ สำนักงานวิทยาเขตกำแพงแสน</a:t>
            </a:r>
          </a:p>
          <a:p>
            <a:pPr algn="ctr">
              <a:spcBef>
                <a:spcPts val="1200"/>
              </a:spcBef>
            </a:pPr>
            <a:r>
              <a:rPr lang="th-TH" sz="28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บริการด้วยนวัตกรรมและเทคโนโลยีสู่องค์กรที่มีคุณภาพ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4868" y="3853895"/>
            <a:ext cx="89624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th-TH" sz="2800" b="1" dirty="0" smtClean="0">
                <a:solidFill>
                  <a:srgbClr val="00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วัตถุประสงค์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ปรับปรุงและพัฒนาความรู้ในการดำเนินงานด้านการเสนอและติดตามสืบค้นเอกสารของระบบสาร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บรรณ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เสริมสร้างองค์ความรู้และแนวทางปฏิบัติที่ดีในการบริหารงาน</a:t>
            </a:r>
            <a:r>
              <a:rPr lang="th-TH" sz="26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ระบบสาร</a:t>
            </a:r>
            <a:r>
              <a:rPr lang="th-TH" sz="26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บรรณ</a:t>
            </a:r>
            <a:endParaRPr lang="en-US" sz="26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58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399"/>
            <a:ext cx="2603174" cy="1561905"/>
          </a:xfrm>
          <a:prstGeom prst="rect">
            <a:avLst/>
          </a:prstGeom>
        </p:spPr>
      </p:pic>
      <p:pic>
        <p:nvPicPr>
          <p:cNvPr id="5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1" y="219094"/>
            <a:ext cx="1738911" cy="1340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6834" y="489397"/>
            <a:ext cx="716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การใช้งานระบบสำหรับผู้ปฏิบัติงานด้านระบบสารบัญ</a:t>
            </a:r>
          </a:p>
          <a:p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สำนักงานวิทยาเขตกำแพงแสน</a:t>
            </a:r>
            <a:endParaRPr lang="th-TH" sz="2400" b="1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79" t="918" r="26805" b="7740"/>
          <a:stretch/>
        </p:blipFill>
        <p:spPr>
          <a:xfrm>
            <a:off x="2356834" y="1320395"/>
            <a:ext cx="6529589" cy="463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59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399"/>
            <a:ext cx="2603174" cy="1561905"/>
          </a:xfrm>
          <a:prstGeom prst="rect">
            <a:avLst/>
          </a:prstGeom>
        </p:spPr>
      </p:pic>
      <p:pic>
        <p:nvPicPr>
          <p:cNvPr id="5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1" y="219094"/>
            <a:ext cx="1738911" cy="1340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6834" y="489397"/>
            <a:ext cx="716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การใช้งานระบบสำหรับผู้ปฏิบัติงานด้านระบบสารบัญ</a:t>
            </a:r>
          </a:p>
          <a:p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สำนักงานวิทยาเขตกำแพงแสน</a:t>
            </a:r>
            <a:endParaRPr lang="th-TH" sz="2400" b="1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540" t="9706" r="3402" b="4271"/>
          <a:stretch/>
        </p:blipFill>
        <p:spPr>
          <a:xfrm>
            <a:off x="1596981" y="1627452"/>
            <a:ext cx="7547019" cy="409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46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399"/>
            <a:ext cx="2603174" cy="1561905"/>
          </a:xfrm>
          <a:prstGeom prst="rect">
            <a:avLst/>
          </a:prstGeom>
        </p:spPr>
      </p:pic>
      <p:pic>
        <p:nvPicPr>
          <p:cNvPr id="5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1" y="219094"/>
            <a:ext cx="1738911" cy="1340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6834" y="489397"/>
            <a:ext cx="716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การใช้งานระบบสำหรับผู้ปฏิบัติงานด้านระบบสารบัญ</a:t>
            </a:r>
          </a:p>
          <a:p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สำนักงานวิทยาเขตกำแพงแสน</a:t>
            </a:r>
            <a:endParaRPr lang="th-TH" sz="2400" b="1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80" t="8781" r="1322" b="9591"/>
          <a:stretch/>
        </p:blipFill>
        <p:spPr>
          <a:xfrm>
            <a:off x="1676399" y="1716053"/>
            <a:ext cx="7709754" cy="36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23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5" y="221219"/>
            <a:ext cx="1659326" cy="1279513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532997" y="425493"/>
            <a:ext cx="4560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ปัญหา/อุปสรรค และแนวทางแก้ไข</a:t>
            </a:r>
            <a:endParaRPr lang="th-TH" sz="3600" dirty="0">
              <a:solidFill>
                <a:srgbClr val="0905C7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166096"/>
              </p:ext>
            </p:extLst>
          </p:nvPr>
        </p:nvGraphicFramePr>
        <p:xfrm>
          <a:off x="1188720" y="1500732"/>
          <a:ext cx="8496302" cy="3041280"/>
        </p:xfrm>
        <a:graphic>
          <a:graphicData uri="http://schemas.openxmlformats.org/drawingml/2006/table">
            <a:tbl>
              <a:tblPr firstRow="1" firstCol="1" bandRow="1"/>
              <a:tblGrid>
                <a:gridCol w="4248151"/>
                <a:gridCol w="4248151"/>
              </a:tblGrid>
              <a:tr h="480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ปัญหา/อุปสรรค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แนวทางแก้ไข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5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ผู้ปฎิบัติงานยังขาดความรู้ความเข้าใจในการใช้งานระบบติดตามเอกสารออนไลน์ หลังจากที่ได้รับการอบรมไปแล้ว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ทำการถ่ายทอดความรู้และแลกเปลี่ยนเรียนรู้กันระหว่างผู้ปฏิบัติงานในลักษณะเพื่อนช่วยเพื่อน (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Peer Assist)  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เพื่อให้เกิดความรู้ความเข้าใจที่ถูกต้องตรงกัน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และเกิดประสิทธิภาพในการทำงาน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7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8809" y="50380"/>
            <a:ext cx="8028384" cy="117928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ถาม 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9860" y="2813448"/>
            <a:ext cx="246286" cy="2174891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1333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67" y="1229669"/>
            <a:ext cx="5243668" cy="3714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679"/>
            <a:ext cx="2539683" cy="152380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5" y="50379"/>
            <a:ext cx="1659326" cy="12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20624" r="12239" b="22828"/>
          <a:stretch/>
        </p:blipFill>
        <p:spPr>
          <a:xfrm>
            <a:off x="155864" y="5808518"/>
            <a:ext cx="2015836" cy="88322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171700" y="458671"/>
            <a:ext cx="7018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0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นโบบายสำนักงานวิทยาเขตกำแพงแสน</a:t>
            </a:r>
          </a:p>
          <a:p>
            <a:pPr lvl="0"/>
            <a:r>
              <a:rPr lang="th-TH" sz="40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การเลือกหัวข้อในการจัดทำ </a:t>
            </a:r>
            <a:r>
              <a:rPr lang="en-US" sz="40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KM</a:t>
            </a:r>
            <a:endParaRPr lang="en-US" sz="4000" dirty="0">
              <a:solidFill>
                <a:srgbClr val="0905C7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7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2" y="292894"/>
            <a:ext cx="1738911" cy="1340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0310" y="1859491"/>
            <a:ext cx="8160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ตั้งแต่เดือนสิงหาคม </a:t>
            </a:r>
            <a:r>
              <a:rPr lang="en-US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 </a:t>
            </a:r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หน่วยงานระดับกอง ต้องมีการจัดทำผลงานการจัดการความรู้ </a:t>
            </a:r>
            <a:r>
              <a:rPr lang="en-US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 </a:t>
            </a:r>
            <a:r>
              <a:rPr lang="en-US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KM </a:t>
            </a:r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เพื่อตอบสนองวิสัยทัศน์สำนักงานวิทยาเขตกำแพงแสน</a:t>
            </a:r>
          </a:p>
          <a:p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กองบริหารทั่วไป สำนักงานวิทยาเขตกำแพงแสน จึงได้มีการระดมความคิดเพื่อนำสิ่งที่มีความจำเป็นเร่งด่วนที่ต้องมีการจัดการ เพื่อให้การบริการมีประสิทธิภาพ จึงได้นำข้อร้องเรียนเรื่องการติดตามเอกสารภายในสำนักงานวิทยาเขตกำแพงแสน มาเป็นหัวข้อในการดำเนินการจัดการความรู้ รวมทั้งผู้บริหารวิทยาเขตกำแพงแสน มีนโยบายให้เสนอแนวทางในการแก้ไขการติดตามเอกสารให้มีความรวดเร็ว เพื่อให้มีการติดตามงานได้อย่างถูกต้อง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10863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4" y="183119"/>
            <a:ext cx="1738911" cy="134088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896913" y="330339"/>
            <a:ext cx="4432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4000" b="1" dirty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โมเดลที่ใช้ในการจัดการความรู้</a:t>
            </a:r>
            <a:endParaRPr lang="en-US" sz="4000" dirty="0">
              <a:solidFill>
                <a:srgbClr val="0905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/>
          <a:srcRect t="2906" b="12520"/>
          <a:stretch/>
        </p:blipFill>
        <p:spPr>
          <a:xfrm>
            <a:off x="2490307" y="1141559"/>
            <a:ext cx="5017613" cy="51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pic>
        <p:nvPicPr>
          <p:cNvPr id="5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4" y="215816"/>
            <a:ext cx="1738911" cy="1340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6530" y="530393"/>
            <a:ext cx="5756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SIPOC </a:t>
            </a:r>
            <a:r>
              <a:rPr lang="th-TH" sz="4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การติดตามเอกสาร</a:t>
            </a:r>
            <a:endParaRPr lang="th-TH" sz="4400" b="1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23743"/>
              </p:ext>
            </p:extLst>
          </p:nvPr>
        </p:nvGraphicFramePr>
        <p:xfrm>
          <a:off x="837126" y="1958340"/>
          <a:ext cx="8435662" cy="338328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034862"/>
                <a:gridCol w="640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Supplier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หน่วยงานภายนอก</a:t>
                      </a:r>
                      <a:r>
                        <a:rPr lang="th-TH" sz="3200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และภายในสำนักงานวิทยาเขตกำแพงแสน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Input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เอกสาร</a:t>
                      </a:r>
                      <a:r>
                        <a:rPr lang="th-TH" sz="3200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หนังสือราชการต่างๆ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Process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กระบวนการนำเสนอเอกสาร</a:t>
                      </a:r>
                      <a:r>
                        <a:rPr lang="th-TH" sz="3200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และการติดตามเอกสาร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Output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รายงานผลการติดตามเอกสาร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Customer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อาจารย์</a:t>
                      </a:r>
                      <a:r>
                        <a:rPr lang="th-TH" sz="3200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บุคลากร นิสิต และหน่วยงานภายนอก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7763"/>
            <a:ext cx="2603174" cy="1561905"/>
          </a:xfrm>
          <a:prstGeom prst="rect">
            <a:avLst/>
          </a:prstGeom>
        </p:spPr>
      </p:pic>
      <p:pic>
        <p:nvPicPr>
          <p:cNvPr id="5" name="รูปภาพ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1" y="210687"/>
            <a:ext cx="1738911" cy="134088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18964" y="794365"/>
            <a:ext cx="3889420" cy="7659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กองบริหารทั่วไป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3961" y="1944712"/>
            <a:ext cx="4919730" cy="11589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ศึกษาคู่มือและระบบหนังสือภายใน</a:t>
            </a:r>
          </a:p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กองบริหารวิชาการและนิสิต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93961" y="3488030"/>
            <a:ext cx="4919730" cy="11589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วิเคราะห์ความเหมาะสมในการนำมาใช้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93961" y="5031348"/>
            <a:ext cx="4919730" cy="11589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ต้องปรับปรุงระบบและสร้างคู่มือ</a:t>
            </a:r>
          </a:p>
          <a:p>
            <a:pPr algn="ctr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ระบบติดตามเอกสารออนไลน์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306096" y="1560321"/>
            <a:ext cx="347730" cy="287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Down Arrow 12"/>
          <p:cNvSpPr/>
          <p:nvPr/>
        </p:nvSpPr>
        <p:spPr>
          <a:xfrm>
            <a:off x="5306096" y="3103639"/>
            <a:ext cx="347730" cy="287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>
            <a:off x="5306096" y="4646957"/>
            <a:ext cx="347730" cy="287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79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21"/>
            <a:ext cx="1738911" cy="134088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785" y="1482701"/>
            <a:ext cx="4058108" cy="2405717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619" y="1482701"/>
            <a:ext cx="3881443" cy="240571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149785" y="4020249"/>
            <a:ext cx="8434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b="1" i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ประชุมเพื่อค้นหาวิธีการจัดการข้อร้องเรียนการสูญหายของเอกสาร และระบบติดตามเอกสาร โดยมีผู้อำนวยการสำนักงานวิทยาเขตกำแพงแสน ผู้อำนวยการกองบริหารทั่ว </a:t>
            </a:r>
            <a:r>
              <a:rPr lang="th-TH" sz="24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หัวหน้างาน </a:t>
            </a:r>
            <a:r>
              <a:rPr lang="th-TH" sz="2400" b="1" i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</a:t>
            </a:r>
            <a:r>
              <a:rPr lang="th-TH" sz="24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สารบรรณ </a:t>
            </a:r>
            <a:r>
              <a:rPr lang="th-TH" sz="2400" b="1" i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และรับมอบ</a:t>
            </a:r>
            <a:r>
              <a:rPr 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</a:t>
            </a:r>
            <a:r>
              <a:rPr lang="th-TH" sz="24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การขับเคลื่อนสำนักงานวิทยาเขตกำแพงแสน 4.0 จากผู้อำนวยการสำนักงานวิทยาเขตกำแพงแสน </a:t>
            </a:r>
            <a:r>
              <a:rPr lang="th-TH" sz="2400" b="1" i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 </a:t>
            </a:r>
            <a:r>
              <a:rPr lang="th-TH" sz="2400" b="1" i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2560 </a:t>
            </a:r>
            <a:r>
              <a:rPr lang="th-TH" sz="2400" b="1" i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ห้องประชุมชั้น 3 อาคารชูชาติ กำภู สำนักงานวิทยาเขตกำแพงแสน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50" y="5522716"/>
            <a:ext cx="2603174" cy="1561905"/>
          </a:xfrm>
          <a:prstGeom prst="rect">
            <a:avLst/>
          </a:prstGeom>
        </p:spPr>
      </p:pic>
      <p:sp>
        <p:nvSpPr>
          <p:cNvPr id="9" name="สี่เหลี่ยมผืนผ้า 19"/>
          <p:cNvSpPr/>
          <p:nvPr/>
        </p:nvSpPr>
        <p:spPr>
          <a:xfrm>
            <a:off x="1945314" y="273652"/>
            <a:ext cx="7514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ประชุมเพื่อดำเนินการจัดการความรู้</a:t>
            </a:r>
          </a:p>
          <a:p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และแก้ไขปัญหาการติดตามเอกสาร</a:t>
            </a:r>
            <a:endParaRPr lang="en-US" sz="3200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39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2019180" y="546266"/>
            <a:ext cx="7514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องค์ความรู้จากหน่วยงานภายในสำนักงานวิทยาเขตกำแพงแสน</a:t>
            </a:r>
            <a:endParaRPr lang="en-US" sz="3200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4" y="168214"/>
            <a:ext cx="1738911" cy="13408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66179" y="1906075"/>
            <a:ext cx="3451275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กองกิจการนิสิต (กำแพงแสน)</a:t>
            </a:r>
            <a:endParaRPr lang="th-TH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56057" y="2002666"/>
            <a:ext cx="1081825" cy="72121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76485" y="1906074"/>
            <a:ext cx="3451275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ระบบออกเลขหนังสือราชการ</a:t>
            </a:r>
          </a:p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Intranet)</a:t>
            </a:r>
            <a:endParaRPr lang="th-TH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356899" y="3013658"/>
            <a:ext cx="669833" cy="75985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966179" y="4121239"/>
            <a:ext cx="3451275" cy="9514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กองบริหารวิชาการและนิสิต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76485" y="4121236"/>
            <a:ext cx="3451275" cy="9514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ระบบหนังสือภายในกองฯ</a:t>
            </a:r>
          </a:p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Internet : www)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167204" y="2987899"/>
            <a:ext cx="669833" cy="75985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Arrow 14"/>
          <p:cNvSpPr/>
          <p:nvPr/>
        </p:nvSpPr>
        <p:spPr>
          <a:xfrm>
            <a:off x="4556057" y="4236362"/>
            <a:ext cx="1081825" cy="72121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87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pic>
        <p:nvPicPr>
          <p:cNvPr id="5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4" y="215816"/>
            <a:ext cx="1738911" cy="1340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6530" y="530393"/>
            <a:ext cx="5756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SIPOC </a:t>
            </a:r>
            <a:r>
              <a:rPr lang="th-TH" sz="4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การติดตามเอกสาร</a:t>
            </a:r>
            <a:endParaRPr lang="th-TH" sz="4400" b="1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65110"/>
              </p:ext>
            </p:extLst>
          </p:nvPr>
        </p:nvGraphicFramePr>
        <p:xfrm>
          <a:off x="2820473" y="1556697"/>
          <a:ext cx="6645499" cy="435864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687133"/>
                <a:gridCol w="49583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Supplier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หน่วยงานภายนอก</a:t>
                      </a:r>
                      <a:r>
                        <a:rPr lang="th-TH" sz="3200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และภายในสำนักงานวิทยาเขตกำแพงแสน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Input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เอกสาร</a:t>
                      </a:r>
                      <a:r>
                        <a:rPr lang="th-TH" sz="3200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หนังสือราชการต่างๆ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Process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กระบวนการนำเสนอเอกสาร</a:t>
                      </a:r>
                      <a:r>
                        <a:rPr lang="th-TH" sz="3200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และการติดตามเอกสาร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Output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รายงานผลการติดตามเอกสาร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Customer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อาจารย์</a:t>
                      </a:r>
                      <a:r>
                        <a:rPr lang="th-TH" sz="3200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บุคลากร นิสิต และหน่วยงานภายนอก</a:t>
                      </a:r>
                      <a:endParaRPr lang="th-TH" sz="32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lowchart: Magnetic Disk 1"/>
          <p:cNvSpPr/>
          <p:nvPr/>
        </p:nvSpPr>
        <p:spPr>
          <a:xfrm>
            <a:off x="319264" y="2886011"/>
            <a:ext cx="1738911" cy="2808207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ระบบติดตามเอกสารออนไลน์</a:t>
            </a:r>
            <a:endParaRPr lang="th-TH" dirty="0"/>
          </a:p>
        </p:txBody>
      </p:sp>
      <p:sp>
        <p:nvSpPr>
          <p:cNvPr id="3" name="Left-Right Arrow 2"/>
          <p:cNvSpPr/>
          <p:nvPr/>
        </p:nvSpPr>
        <p:spPr>
          <a:xfrm>
            <a:off x="2137893" y="3567448"/>
            <a:ext cx="553791" cy="32197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Left-Right Arrow 7"/>
          <p:cNvSpPr/>
          <p:nvPr/>
        </p:nvSpPr>
        <p:spPr>
          <a:xfrm>
            <a:off x="2137893" y="4365938"/>
            <a:ext cx="553791" cy="32197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eft-Right Arrow 8"/>
          <p:cNvSpPr/>
          <p:nvPr/>
        </p:nvSpPr>
        <p:spPr>
          <a:xfrm>
            <a:off x="2137892" y="4939780"/>
            <a:ext cx="553791" cy="32197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4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3180</TotalTime>
  <Words>1053</Words>
  <Application>Microsoft Office PowerPoint</Application>
  <PresentationFormat>A4 Paper (210x297 mm)</PresentationFormat>
  <Paragraphs>161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맑은 고딕</vt:lpstr>
      <vt:lpstr>Arial</vt:lpstr>
      <vt:lpstr>Calibri</vt:lpstr>
      <vt:lpstr>Calibri Light</vt:lpstr>
      <vt:lpstr>Cordia New</vt:lpstr>
      <vt:lpstr>TH SarabunPSK</vt:lpstr>
      <vt:lpstr>Wingdings</vt:lpstr>
      <vt:lpstr>Wingdings 2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ถาม - ตอบ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การแลกเปลี่ยนเรียนรู้  เรื่อง การบริหารผลการปฏิบัติงาน ของมหาวิทยาลัยเกษตรศาสตร์ เชิงปฏิบัติการ</dc:title>
  <dc:creator>Sittipong Dechaanantapong</dc:creator>
  <cp:lastModifiedBy>Tanakrit</cp:lastModifiedBy>
  <cp:revision>201</cp:revision>
  <cp:lastPrinted>2018-09-18T03:55:20Z</cp:lastPrinted>
  <dcterms:created xsi:type="dcterms:W3CDTF">2017-04-19T04:48:49Z</dcterms:created>
  <dcterms:modified xsi:type="dcterms:W3CDTF">2018-09-18T08:57:28Z</dcterms:modified>
</cp:coreProperties>
</file>