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9"/>
  </p:notesMasterIdLst>
  <p:sldIdLst>
    <p:sldId id="372" r:id="rId2"/>
    <p:sldId id="373" r:id="rId3"/>
    <p:sldId id="362" r:id="rId4"/>
    <p:sldId id="363" r:id="rId5"/>
    <p:sldId id="364" r:id="rId6"/>
    <p:sldId id="329" r:id="rId7"/>
    <p:sldId id="354" r:id="rId8"/>
    <p:sldId id="365" r:id="rId9"/>
    <p:sldId id="355" r:id="rId10"/>
    <p:sldId id="356" r:id="rId11"/>
    <p:sldId id="357" r:id="rId12"/>
    <p:sldId id="370" r:id="rId13"/>
    <p:sldId id="371" r:id="rId14"/>
    <p:sldId id="369" r:id="rId15"/>
    <p:sldId id="358" r:id="rId16"/>
    <p:sldId id="367" r:id="rId17"/>
    <p:sldId id="309" r:id="rId1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5C7"/>
    <a:srgbClr val="0F6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42" autoAdjust="0"/>
    <p:restoredTop sz="95411" autoAdjust="0"/>
  </p:normalViewPr>
  <p:slideViewPr>
    <p:cSldViewPr snapToGrid="0">
      <p:cViewPr varScale="1">
        <p:scale>
          <a:sx n="86" d="100"/>
          <a:sy n="86" d="100"/>
        </p:scale>
        <p:origin x="840" y="-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C69EC-B719-40C4-ADC9-01B27FE8B7D3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2CFF2-5160-46BE-AAB0-71A6C630B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0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142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2637" y="1964267"/>
            <a:ext cx="6190414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2637" y="4385734"/>
            <a:ext cx="6190414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004" y="5870577"/>
            <a:ext cx="1313187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2638" y="5870577"/>
            <a:ext cx="4259815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0742" y="5870577"/>
            <a:ext cx="452309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55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4732865"/>
            <a:ext cx="84201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90601" y="932112"/>
            <a:ext cx="74295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5299603"/>
            <a:ext cx="84201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4" y="609603"/>
            <a:ext cx="84200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3" y="4343400"/>
            <a:ext cx="84200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73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80451" y="275167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6946" y="71811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52375" y="609603"/>
            <a:ext cx="7682238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71061" y="3352800"/>
            <a:ext cx="7449144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788" y="4343400"/>
            <a:ext cx="84201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8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3291648"/>
            <a:ext cx="84201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4760448"/>
            <a:ext cx="84201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733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80451" y="275167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6946" y="71811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52375" y="609603"/>
            <a:ext cx="7682238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5301" y="3886200"/>
            <a:ext cx="84201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4775200"/>
            <a:ext cx="84201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30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144" y="609603"/>
            <a:ext cx="84201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3144" y="3505200"/>
            <a:ext cx="84201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143" y="4343400"/>
            <a:ext cx="84201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71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5300" y="609602"/>
            <a:ext cx="84201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98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9060" y="609601"/>
            <a:ext cx="1816339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48936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55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8497" y="1508787"/>
            <a:ext cx="9205023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39703" y="2411017"/>
            <a:ext cx="9205023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060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0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3308581"/>
            <a:ext cx="84201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4777381"/>
            <a:ext cx="84201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4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2142068"/>
            <a:ext cx="4130802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4599" y="2142069"/>
            <a:ext cx="413080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82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5437" y="2218267"/>
            <a:ext cx="383565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70201"/>
            <a:ext cx="4130802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713" y="2218267"/>
            <a:ext cx="381168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4598" y="2870201"/>
            <a:ext cx="4130802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73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609602"/>
            <a:ext cx="84201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0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1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194" y="1557868"/>
            <a:ext cx="3101486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656" y="609601"/>
            <a:ext cx="5013640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194" y="2997201"/>
            <a:ext cx="3101486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32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0"/>
            <a:ext cx="9878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639" y="1735672"/>
            <a:ext cx="4438638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8300" y="914400"/>
            <a:ext cx="34671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639" y="3107272"/>
            <a:ext cx="4438638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4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609602"/>
            <a:ext cx="84201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2142069"/>
            <a:ext cx="84201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67355" y="5870577"/>
            <a:ext cx="131318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5870577"/>
            <a:ext cx="648950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3092" y="5870577"/>
            <a:ext cx="45230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97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29860" y="2813448"/>
            <a:ext cx="246286" cy="2174891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endParaRPr lang="en-US" sz="13333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8679"/>
            <a:ext cx="2539683" cy="1523809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5" y="50379"/>
            <a:ext cx="1659326" cy="127951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676400" y="1120342"/>
            <a:ext cx="7627877" cy="35784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sz="4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การจัดการความรู้โดยใช้ 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SIAM-PDCA Model </a:t>
            </a:r>
            <a:r>
              <a:rPr lang="th-TH" sz="4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ปรับปรุงและพัฒนาระบบงานด้าน</a:t>
            </a:r>
          </a:p>
          <a:p>
            <a:pPr algn="ctr"/>
            <a:r>
              <a:rPr lang="th-TH" sz="4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การดูแลสระว่ายน้ำ 1                       </a:t>
            </a:r>
          </a:p>
          <a:p>
            <a:pPr algn="ctr"/>
            <a:r>
              <a:rPr lang="th-TH" sz="44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สนามกีฬา มหาวิทยาลัยเกษตรศาสตร์             วิทยาเขตกำแพงแสน</a:t>
            </a:r>
            <a:endParaRPr lang="th-TH" sz="44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4287015" y="5178528"/>
            <a:ext cx="5274437" cy="1293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667" kern="1200" cap="non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</a:pPr>
            <a:r>
              <a:rPr lang="th-TH" sz="3200" b="1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สำนักงานวิทยาเขตกำแพงแสน </a:t>
            </a:r>
          </a:p>
          <a:p>
            <a:pPr algn="r">
              <a:spcAft>
                <a:spcPts val="0"/>
              </a:spcAft>
            </a:pPr>
            <a:r>
              <a:rPr lang="th-TH" sz="3200" b="1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กองบริการกลาง งานกีฬา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638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67" y="5486400"/>
            <a:ext cx="2603174" cy="1561905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1738911" y="247219"/>
            <a:ext cx="790953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กระบวนการ</a:t>
            </a:r>
            <a:r>
              <a:rPr lang="th-TH" sz="3200" b="1" dirty="0" smtClean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ดำเนินงาน </a:t>
            </a:r>
            <a:r>
              <a:rPr lang="en-US" sz="3200" b="1" dirty="0" smtClean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KM 4: </a:t>
            </a:r>
            <a:r>
              <a:rPr lang="th-TH" sz="3200" b="1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</a:t>
            </a:r>
            <a:r>
              <a:rPr lang="th-TH" sz="3200" b="1" dirty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การปรับปรุง-จัดทำคู่มือ(มาตรฐาน</a:t>
            </a:r>
            <a:r>
              <a:rPr lang="th-TH" sz="3200" b="1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3200" b="1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Manual </a:t>
            </a:r>
            <a:r>
              <a:rPr lang="th-TH" sz="3200" b="1" dirty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GB" sz="3200" b="1" dirty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Standard</a:t>
            </a:r>
            <a:r>
              <a:rPr lang="th-TH" sz="3200" b="1" dirty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)-</a:t>
            </a:r>
            <a:r>
              <a:rPr lang="en-GB" sz="3200" b="1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Act</a:t>
            </a:r>
            <a:r>
              <a:rPr lang="th-TH" sz="3200" b="1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และการนำความรู้มาใช้ประโยชน์</a:t>
            </a:r>
            <a:endParaRPr lang="en-US" sz="3200" dirty="0">
              <a:solidFill>
                <a:srgbClr val="0905C7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0559" y="1670477"/>
            <a:ext cx="8761307" cy="364913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th-TH" sz="2400" b="1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4.1  </a:t>
            </a:r>
            <a:r>
              <a:rPr lang="th-TH" sz="2400" b="1" u="sng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จัดทำคู่มือ(มาตรฐาน) 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 4 ส่วน คือ (1) แผนงาน (2) การดำเนินงาน (3) การตรวจสอบคุณภาพน้ำ  และ (4) การปรับปรุงแก้ปัญหาต่างๆ										        </a:t>
            </a:r>
          </a:p>
          <a:p>
            <a:pPr marL="0" indent="0">
              <a:buNone/>
            </a:pPr>
            <a:r>
              <a:rPr lang="th-TH" sz="2400" b="1" u="sng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4.2 การนำความรู้มาใช้ประโยชน์</a:t>
            </a:r>
            <a:r>
              <a:rPr lang="th-TH" sz="2400" b="1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							</a:t>
            </a:r>
          </a:p>
          <a:p>
            <a:pPr marL="0" indent="0">
              <a:buNone/>
            </a:pP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(1) พัฒนาคนให้เป็นผู้รู้และมีทักษะในการปฏิบัติงาน สามารถแก้ไขปัญหาได้ด้วยตนเอง			</a:t>
            </a:r>
          </a:p>
          <a:p>
            <a:pPr marL="0" indent="0">
              <a:buNone/>
            </a:pP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(2) ปรับปรุงและพัฒนากระบวนงานให้มีประสิทธิภาพและประสิทธิผล ในลักษณะการบูร</a:t>
            </a:r>
            <a:r>
              <a:rPr lang="th-TH" sz="2400" b="1" dirty="0" err="1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ณา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การขั้นตอน การประยุกต์นำอุปกรณ์เสริมมาใช้ร่วม และการปฏิบัติงานคู่ขนานของ 2 ขั้นตอนในคราวเดียวกัน	</a:t>
            </a:r>
          </a:p>
          <a:p>
            <a:pPr marL="0" indent="0">
              <a:buNone/>
            </a:pP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(3) ปรับปรุงและพัฒนาคุณภาพน้ำให้เป็นไปตามมาตรฐานสากล </a:t>
            </a:r>
            <a:r>
              <a:rPr lang="th-TH" sz="2400" b="1" dirty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(ค่า </a:t>
            </a:r>
            <a:r>
              <a:rPr lang="en-GB" sz="2400" b="1" dirty="0" err="1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Cl</a:t>
            </a:r>
            <a:r>
              <a:rPr lang="en-GB" sz="2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=1.0-1.5, </a:t>
            </a:r>
            <a:r>
              <a:rPr lang="th-TH" sz="2400" b="1" dirty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ค่า </a:t>
            </a:r>
            <a:r>
              <a:rPr lang="en-GB" sz="2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</a:rPr>
              <a:t>pH=</a:t>
            </a:r>
            <a:r>
              <a:rPr lang="th-TH" sz="2400" b="1" dirty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7.2-7.6</a:t>
            </a:r>
            <a:r>
              <a:rPr lang="th-TH" sz="2400" b="1" dirty="0" smtClean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)	</a:t>
            </a:r>
          </a:p>
          <a:p>
            <a:pPr marL="0" indent="0">
              <a:buNone/>
            </a:pPr>
            <a:r>
              <a:rPr lang="th-TH" sz="2400" b="1" dirty="0" smtClean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(4) ขยายผลนำไปปรับใช้กับสระว่ายน้ำ 2 ที่มีขนาด ลักษณะการใช้งานและระบบที่แตกต่างกัน</a:t>
            </a:r>
            <a:endParaRPr lang="th-TH" sz="24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88"/>
            <a:ext cx="1738911" cy="134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67" y="5486400"/>
            <a:ext cx="2603174" cy="156190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4" y="183119"/>
            <a:ext cx="1738911" cy="1340881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4379729" y="47652"/>
            <a:ext cx="31550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800" b="1" dirty="0">
                <a:solidFill>
                  <a:srgbClr val="0905C7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โมเดลที่ใช้ในการจัดการความรู้</a:t>
            </a:r>
            <a:endParaRPr lang="en-US" sz="2800" dirty="0">
              <a:solidFill>
                <a:srgbClr val="0905C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1" y="592667"/>
            <a:ext cx="7366000" cy="597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5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67" y="5486400"/>
            <a:ext cx="2603174" cy="156190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359"/>
            <a:ext cx="1659326" cy="1279513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2305701" y="314895"/>
            <a:ext cx="6862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rgbClr val="0905C7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ผลการดำเนินงานหรือการเปลี่ยนแปลงที่เกิดขึ้นจากการจัดการความรู้</a:t>
            </a:r>
            <a:endParaRPr lang="th-TH" sz="2800" dirty="0">
              <a:solidFill>
                <a:srgbClr val="0905C7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5644"/>
              </p:ext>
            </p:extLst>
          </p:nvPr>
        </p:nvGraphicFramePr>
        <p:xfrm>
          <a:off x="1711189" y="1076174"/>
          <a:ext cx="8001000" cy="4552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659"/>
                <a:gridCol w="2750820"/>
                <a:gridCol w="2636521"/>
              </a:tblGrid>
              <a:tr h="438044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ตัวชี้วัดด้านผลสัมฤทธิ์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38044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การสร้างและพัฒนาสังคมฐานความรู้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1.1 เจ้าหน้าที่สระ 1-2</a:t>
                      </a:r>
                      <a:r>
                        <a:rPr lang="th-TH" sz="20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มีส่วนร่วม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1.1 มีการแลกเปลี่ยนเรียนรู้</a:t>
                      </a:r>
                      <a:r>
                        <a:rPr lang="th-TH" sz="20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 สายงาน</a:t>
                      </a:r>
                    </a:p>
                    <a:p>
                      <a:r>
                        <a:rPr lang="th-TH" sz="20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1.2 มีคู่มือ (มาตรฐาน)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38044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ระบบงาน ประกอบด้วย</a:t>
                      </a:r>
                    </a:p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2.1</a:t>
                      </a:r>
                      <a:r>
                        <a:rPr lang="th-TH" sz="20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คน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2.1 พัฒนาความรู้ - ทักษะ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2.1 คนกลุ่มเป้าหมายจำนวน 6 คน เป็นผู้รู้ มีทักษะและประสบการณ์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38044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2.2 กระบวนงาน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2.2 ความต่อเนื่องสม่ำเสมอ</a:t>
                      </a:r>
                      <a:r>
                        <a:rPr lang="th-TH" sz="20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และเกิดองค์ความรู้ที่แฝงอยู่กับงานประจำ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2.2 มีการปรับปรุงและพัฒนา 15 ขั้นตอน และมีมาตรฐานรองรับ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38044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2.3</a:t>
                      </a:r>
                      <a:r>
                        <a:rPr lang="th-TH" sz="20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คุณภาพน้ำ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2.3 อ้างอิงมาตรฐานสากล</a:t>
                      </a:r>
                      <a:r>
                        <a:rPr lang="th-TH" sz="20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</a:t>
                      </a:r>
                      <a:r>
                        <a:rPr lang="th-TH" sz="2000" b="1" dirty="0" smtClean="0">
                          <a:effectLst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(ค่า </a:t>
                      </a:r>
                      <a:r>
                        <a:rPr lang="en-GB" sz="2000" b="1" dirty="0" err="1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</a:rPr>
                        <a:t>Cl</a:t>
                      </a:r>
                      <a:r>
                        <a:rPr lang="en-GB" sz="20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</a:rPr>
                        <a:t>=1.0-1.5, </a:t>
                      </a:r>
                      <a:r>
                        <a:rPr lang="th-TH" sz="2000" b="1" dirty="0" smtClean="0">
                          <a:effectLst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ค่า </a:t>
                      </a:r>
                      <a:r>
                        <a:rPr lang="en-GB" sz="20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</a:rPr>
                        <a:t>pH=</a:t>
                      </a:r>
                      <a:r>
                        <a:rPr lang="th-TH" sz="2000" b="1" dirty="0" smtClean="0">
                          <a:effectLst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7.2-7.6)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2.3 กำจัดแก้ไขปัญหาครบ</a:t>
                      </a:r>
                      <a:r>
                        <a:rPr lang="th-TH" sz="20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 ปัญหา</a:t>
                      </a:r>
                    </a:p>
                    <a:p>
                      <a:r>
                        <a:rPr lang="th-TH" sz="20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2.4 คุณภาพน้ำได้มาตรฐานทุกวัน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38044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20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การขยายผล(ข้ามสายงาน)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 นำองค์ความรู้ไปปรับใช้ที่สระว่ายน้ำ2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3.1 จำนวน 4 องค์ความรู้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57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67" y="5486400"/>
            <a:ext cx="2603174" cy="156190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67"/>
            <a:ext cx="1659326" cy="1279513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2287920" y="231903"/>
            <a:ext cx="73437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0905C7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ผลการดำเนินงานหรือการเปลี่ยนแปลงที่เกิดขึ้นจากการจัดการ</a:t>
            </a:r>
            <a:r>
              <a:rPr lang="th-TH" sz="2800" b="1" dirty="0" smtClean="0">
                <a:solidFill>
                  <a:srgbClr val="0905C7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ความรู้ (ต่อ)</a:t>
            </a:r>
            <a:endParaRPr lang="th-TH" sz="2800" dirty="0">
              <a:solidFill>
                <a:srgbClr val="0905C7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00646"/>
              </p:ext>
            </p:extLst>
          </p:nvPr>
        </p:nvGraphicFramePr>
        <p:xfrm>
          <a:off x="1659326" y="823793"/>
          <a:ext cx="8218669" cy="3284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764"/>
                <a:gridCol w="2825657"/>
                <a:gridCol w="2708248"/>
              </a:tblGrid>
              <a:tr h="438044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ผลผลิต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การเปลี่ยนแปลง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38044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สังคมฐานความรู้ด้านการดูแลสระว่าย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</a:t>
                      </a:r>
                      <a:r>
                        <a:rPr lang="th-TH" sz="20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0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กิจกรรมการพัฒนา</a:t>
                      </a:r>
                      <a:r>
                        <a:rPr lang="th-TH" sz="20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บุคลากร)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1.1 จำนวน 2 กลุ่ม</a:t>
                      </a:r>
                      <a:r>
                        <a:rPr lang="th-TH" sz="20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  <a:p>
                      <a:r>
                        <a:rPr lang="th-TH" sz="20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1.2 สินทรัพย์ทางความรู้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1.1 เพิ่มขึ้น 1 กลุ่ม</a:t>
                      </a:r>
                    </a:p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1.2 เกิดขึ้นใหม่</a:t>
                      </a:r>
                      <a:r>
                        <a:rPr lang="th-TH" sz="20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 ด้าน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38044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กระบวนงาน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ที่ได้รับการปรับปรุงและพัฒนา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2.1 จำนวน 15 ขั้นตอน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2.1 ร้อยละ</a:t>
                      </a:r>
                      <a:r>
                        <a:rPr lang="th-TH" sz="20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100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38044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คุณภาพน้ำ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3.1 ตามมาตรฐานสากล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3.1 ทุกวัน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38044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นวัตกรรม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4.1 การบริหารจัดการการให้บริการสระว่ายน้ำ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4.1 ฉับพลัน</a:t>
                      </a:r>
                      <a:r>
                        <a:rPr lang="th-TH" sz="20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/ ก้าวกระโดด และสร้างคุณค่าใหม่ให้กับผู้มีส่วนได้       ส่วนเสีย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301681"/>
              </p:ext>
            </p:extLst>
          </p:nvPr>
        </p:nvGraphicFramePr>
        <p:xfrm>
          <a:off x="0" y="4145280"/>
          <a:ext cx="99060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180"/>
                <a:gridCol w="1487820"/>
                <a:gridCol w="1651000"/>
                <a:gridCol w="1651000"/>
                <a:gridCol w="1651000"/>
                <a:gridCol w="1651000"/>
              </a:tblGrid>
              <a:tr h="36808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ปีการศึกษา</a:t>
                      </a:r>
                      <a:r>
                        <a:rPr lang="th-TH" sz="20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2558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ปีการศึกษา</a:t>
                      </a:r>
                      <a:r>
                        <a:rPr lang="th-TH" sz="20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2559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ปีการศึกษา 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2559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ปีการศึกษา</a:t>
                      </a:r>
                      <a:r>
                        <a:rPr lang="th-TH" sz="20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2560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82060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ค่ากระแสไฟฟ้า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456,131.-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282,695.-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ลดลง 38.02</a:t>
                      </a:r>
                      <a:r>
                        <a:rPr lang="en-GB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149,366.-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ลดลง 47.16</a:t>
                      </a:r>
                      <a:r>
                        <a:rPr lang="en-GB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%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651219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ค่าเคมีภัณฑ์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313,296.-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284,534.-</a:t>
                      </a:r>
                      <a:endParaRPr lang="en-US" sz="20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ลดลง 9.18</a:t>
                      </a:r>
                      <a:r>
                        <a:rPr lang="en-GB" sz="20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%</a:t>
                      </a:r>
                      <a:endParaRPr lang="en-US" sz="20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239,040.-</a:t>
                      </a:r>
                      <a:endParaRPr lang="en-US" sz="20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ลดลง 15.99</a:t>
                      </a:r>
                      <a:r>
                        <a:rPr lang="en-GB" sz="20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%</a:t>
                      </a:r>
                      <a:endParaRPr lang="en-US" sz="20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43865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ค่าธรรมเนียม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194,450.-</a:t>
                      </a:r>
                      <a:endParaRPr lang="en-US" sz="20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309,680.-</a:t>
                      </a:r>
                      <a:endParaRPr lang="en-US" sz="20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เพิ่มขึ้น 59.26</a:t>
                      </a:r>
                      <a:r>
                        <a:rPr lang="en-US" sz="20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%</a:t>
                      </a:r>
                      <a:endParaRPr lang="en-US" sz="20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460,820.-</a:t>
                      </a:r>
                      <a:endParaRPr lang="en-US" sz="20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เพิ่มขึ้น 48.81</a:t>
                      </a:r>
                      <a:r>
                        <a:rPr lang="en-GB" sz="20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%</a:t>
                      </a:r>
                      <a:endParaRPr lang="en-US" sz="20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27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67" y="5486400"/>
            <a:ext cx="2603174" cy="156190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5" y="221219"/>
            <a:ext cx="1659326" cy="1279513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2009775" y="391210"/>
            <a:ext cx="77057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solidFill>
                  <a:srgbClr val="0905C7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ประโยชน์ที่ได้รับจากการจัดการ</a:t>
            </a:r>
            <a:r>
              <a:rPr lang="th-TH" sz="3000" b="1" dirty="0" smtClean="0">
                <a:solidFill>
                  <a:srgbClr val="0905C7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ความรู้ (</a:t>
            </a:r>
            <a:r>
              <a:rPr lang="th-TH" sz="3000" b="1" dirty="0">
                <a:solidFill>
                  <a:srgbClr val="0905C7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ขอบเขตของการจัดการความรู้)</a:t>
            </a:r>
            <a:endParaRPr lang="th-TH" sz="3000" dirty="0">
              <a:solidFill>
                <a:srgbClr val="0905C7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608799"/>
              </p:ext>
            </p:extLst>
          </p:nvPr>
        </p:nvGraphicFramePr>
        <p:xfrm>
          <a:off x="184716" y="1689131"/>
          <a:ext cx="9530784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696"/>
                <a:gridCol w="2382696"/>
                <a:gridCol w="2382696"/>
                <a:gridCol w="23826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  <a:endParaRPr lang="th-TH" sz="24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</a:t>
                      </a:r>
                      <a:endParaRPr lang="th-TH" sz="24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ทรัพยากร</a:t>
                      </a:r>
                      <a:endParaRPr lang="th-TH" sz="24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องค์กร</a:t>
                      </a:r>
                      <a:endParaRPr lang="th-TH" sz="24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พัฒนาความรู้ ทักษะ</a:t>
                      </a:r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และประสบการณ์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แก้ไขปัญหาได้ด้วยตนเอง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เกิดความภาคภูมิใจ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เกิดความรักสามัคคีในหมู่คณะและลดปัญหาความ</a:t>
                      </a:r>
                      <a:r>
                        <a:rPr lang="th-TH" sz="24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ขัดแย้ง</a:t>
                      </a:r>
                    </a:p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มีเวลาเหลือไปปฏิบัติงานอื่น</a:t>
                      </a:r>
                    </a:p>
                    <a:p>
                      <a:pPr marL="0" indent="0">
                        <a:buNone/>
                      </a:pPr>
                      <a:endParaRPr lang="th-TH" sz="2400" b="1" baseline="0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457200" indent="-457200">
                        <a:buAutoNum type="arabicPeriod"/>
                      </a:pPr>
                      <a:endParaRPr lang="th-TH" sz="24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เกิดนวัตกรรม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ลดขั้นตอนการปฏิบัติงาน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ระบบงาน</a:t>
                      </a: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</a:t>
                      </a: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มาตรฐาน</a:t>
                      </a:r>
                      <a:endParaRPr lang="th-TH" sz="2400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457200" indent="-457200">
                        <a:buAutoNum type="arabicPeriod"/>
                      </a:pPr>
                      <a:endParaRPr lang="th-TH" sz="24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ลดปริมาณวัสดุเคมี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ลดทรัพยากรด้านเวลา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ยืดอายุการใช้งานของอุปกรณ์และ</a:t>
                      </a: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เครื่องจักร</a:t>
                      </a:r>
                    </a:p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อุปกรณ์และเครื่องจักรมีประสิทธิภาพสูง</a:t>
                      </a:r>
                    </a:p>
                    <a:p>
                      <a:pPr marL="0" indent="0">
                        <a:buNone/>
                      </a:pPr>
                      <a:endParaRPr lang="th-TH" sz="24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มีชื่อเสียงด้านคุณภาพ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ผลสัมฤทธิ์</a:t>
                      </a: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สนับสนุนค่าเป้าหมายส่วนงาน</a:t>
                      </a:r>
                      <a:endParaRPr lang="th-TH" sz="2400" b="1" dirty="0" smtClean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457200" indent="-457200">
                        <a:buAutoNum type="arabicPeriod"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ลดรายจ่าย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เพิ่มรายได้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มีสังคมฐานความรู้เพิ่มขึ้น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ความรู้อยู่คู่องค์กร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ส่งเสริมวัฒนธรรมการแบ่งปันและแลกเปลี่ยนเรียนรู้</a:t>
                      </a:r>
                      <a:endParaRPr lang="th-TH" sz="24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7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67" y="5486400"/>
            <a:ext cx="2603174" cy="156190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5" y="221219"/>
            <a:ext cx="1659326" cy="1279513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2100666" y="276200"/>
            <a:ext cx="6813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rgbClr val="0905C7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แหล่งรวบรวมความรู้/ศูนย์กลางความรู้ของหน่วยงาน</a:t>
            </a:r>
            <a:endParaRPr lang="th-TH" sz="3600" dirty="0">
              <a:solidFill>
                <a:srgbClr val="0905C7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100666" y="1085233"/>
            <a:ext cx="643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-</a:t>
            </a:r>
            <a:r>
              <a:rPr lang="en-GB" sz="2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The Office of </a:t>
            </a:r>
            <a:r>
              <a:rPr lang="en-GB" sz="2400" b="1" dirty="0" err="1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Kamphaeng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Sean</a:t>
            </a:r>
            <a:r>
              <a:rPr lang="en-GB" sz="24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GB" sz="2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Campus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(ระบบ </a:t>
            </a:r>
            <a:r>
              <a:rPr lang="en-GB" sz="2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e-Office : </a:t>
            </a:r>
            <a:r>
              <a:rPr lang="th-TH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กล่องจัดเก็บข้อมูลองค์ความรู้ขององค์กร)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283122" y="2078932"/>
            <a:ext cx="45608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0905C7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ปัญหา/อุปสรรค และแนวทางแก้ไข</a:t>
            </a:r>
            <a:endParaRPr lang="th-TH" sz="3600" dirty="0">
              <a:solidFill>
                <a:srgbClr val="0905C7"/>
              </a:solidFill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297060"/>
              </p:ext>
            </p:extLst>
          </p:nvPr>
        </p:nvGraphicFramePr>
        <p:xfrm>
          <a:off x="857247" y="2819400"/>
          <a:ext cx="8496302" cy="2857500"/>
        </p:xfrm>
        <a:graphic>
          <a:graphicData uri="http://schemas.openxmlformats.org/drawingml/2006/table">
            <a:tbl>
              <a:tblPr firstRow="1" firstCol="1" bandRow="1"/>
              <a:tblGrid>
                <a:gridCol w="4248151"/>
                <a:gridCol w="4248151"/>
              </a:tblGrid>
              <a:tr h="480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ปัญหา/อุปสรรค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แนวทางแก้ไข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5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(1) </a:t>
                      </a:r>
                      <a:r>
                        <a:rPr lang="th-TH" sz="28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เจ้าหน้าที่ขาด</a:t>
                      </a:r>
                      <a:r>
                        <a:rPr lang="th-TH" sz="2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ความรู้พื้นฐานเกี่ยวกับเครื่องจักร และ</a:t>
                      </a:r>
                      <a:r>
                        <a:rPr lang="th-TH" sz="28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อุปกรณ์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2)ขาด</a:t>
                      </a:r>
                      <a:r>
                        <a:rPr lang="th-TH" sz="28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แคลนผู้เชี่ยวชาญถ่ายทอดความรู้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(1)ให้ความรู้ </a:t>
                      </a:r>
                      <a:r>
                        <a:rPr lang="th-TH" sz="28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เชิงลึก ฝึกหัดถอดประกอบชิ้นส่วนต่างๆ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2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2)ใช้บุคลากรที่มีความรู้และ</a:t>
                      </a:r>
                      <a:r>
                        <a:rPr lang="th-TH" sz="28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ประสบการณ์ที่เกี่ยวข้องถ่ายทอดความรู้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7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67" y="5486400"/>
            <a:ext cx="2603174" cy="156190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5" y="221219"/>
            <a:ext cx="1659326" cy="1279513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2201333" y="221219"/>
            <a:ext cx="74041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th-TH" sz="3200" b="1" dirty="0">
                <a:solidFill>
                  <a:srgbClr val="0905C7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ผลการดำเนินงานที่สนับสนุนค่าเป้าหมายของประเด็น</a:t>
            </a:r>
            <a:r>
              <a:rPr lang="th-TH" sz="3200" b="1" dirty="0" smtClean="0">
                <a:solidFill>
                  <a:srgbClr val="0905C7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ยุทธศาสตร์ </a:t>
            </a:r>
            <a:r>
              <a:rPr lang="th-TH" sz="3200" b="1" dirty="0">
                <a:solidFill>
                  <a:srgbClr val="0905C7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สำนักงานวิทยาเขตกำแพงแสน</a:t>
            </a:r>
            <a:endParaRPr lang="en-US" sz="3200" dirty="0">
              <a:solidFill>
                <a:srgbClr val="0905C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idx="1"/>
          </p:nvPr>
        </p:nvSpPr>
        <p:spPr>
          <a:xfrm>
            <a:off x="184715" y="1837267"/>
            <a:ext cx="9502209" cy="395985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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การพัฒนาบุคลากร  </a:t>
            </a:r>
            <a:r>
              <a:rPr lang="en-US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: 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สนับสนุน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ค่าเป้าหมายยุทธศาสตร์ที่ 1 (</a:t>
            </a:r>
            <a:r>
              <a:rPr lang="en-US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Staff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1828800" lvl="4" indent="0">
              <a:buNone/>
            </a:pP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ร้อยละความสำเร็จการพัฒนาบุคลากร)</a:t>
            </a:r>
          </a:p>
          <a:p>
            <a:pPr marL="0" lvl="0" indent="0">
              <a:buClr>
                <a:prstClr val="white"/>
              </a:buClr>
              <a:buNone/>
            </a:pP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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กระบวนงานที่ปรับปรุงและพัฒนา  </a:t>
            </a:r>
            <a:r>
              <a:rPr lang="en-US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 </a:t>
            </a: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สนับสนุนค่าเป้าหมายยุทธศาสตร์ที่ </a:t>
            </a:r>
            <a:r>
              <a:rPr lang="th-TH" sz="2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</a:t>
            </a:r>
            <a:r>
              <a:rPr lang="en-US" sz="2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System</a:t>
            </a:r>
            <a:r>
              <a:rPr lang="th-TH" sz="2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66700" lvl="4" indent="-180975">
              <a:buNone/>
            </a:pP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 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(จำนวนระบบ/กระบวนงานที่ปรับปรุงและพัฒนา) และ</a:t>
            </a:r>
          </a:p>
          <a:p>
            <a:pPr marL="266700" lvl="4" indent="-180975">
              <a:buNone/>
            </a:pP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			      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ละความพึงพอใจการให้บริการด้านสนับสนุนการเรียนการสอน) </a:t>
            </a:r>
          </a:p>
          <a:p>
            <a:pPr marL="266700" lvl="4" indent="-180975">
              <a:buNone/>
            </a:pP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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คุณภาพการให้บริการ		 </a:t>
            </a:r>
            <a:r>
              <a:rPr lang="en-US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:  </a:t>
            </a: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สนับสนุนค่าเป้าหมายยุทธศาสตร์ที่ 3 (</a:t>
            </a:r>
            <a:r>
              <a:rPr lang="en-US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System</a:t>
            </a:r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85725" lvl="4" indent="0">
              <a:buNone/>
            </a:pP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		    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(จำนวนโครงการตาม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นโยบาย) 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(จำนวน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โครงการที่มี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 </a:t>
            </a:r>
          </a:p>
          <a:p>
            <a:pPr marL="85725" lvl="4" indent="0">
              <a:buNone/>
            </a:pP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			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สนับสนุนการ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พึ่งพาตนเอง)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725" lvl="4" indent="0">
              <a:buNone/>
            </a:pP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08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8809" y="50380"/>
            <a:ext cx="8028384" cy="1179288"/>
          </a:xfrm>
        </p:spPr>
        <p:txBody>
          <a:bodyPr>
            <a:normAutofit fontScale="90000"/>
          </a:bodyPr>
          <a:lstStyle/>
          <a:p>
            <a:pPr algn="ctr"/>
            <a:r>
              <a:rPr lang="th-TH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ถาม 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ตอบ</a:t>
            </a:r>
          </a:p>
        </p:txBody>
      </p:sp>
      <p:sp>
        <p:nvSpPr>
          <p:cNvPr id="7" name="Rectangle 6"/>
          <p:cNvSpPr/>
          <p:nvPr/>
        </p:nvSpPr>
        <p:spPr>
          <a:xfrm>
            <a:off x="4829860" y="2813448"/>
            <a:ext cx="246286" cy="2174891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endParaRPr lang="en-US" sz="13333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67" y="1229669"/>
            <a:ext cx="5243668" cy="3714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8679"/>
            <a:ext cx="2539683" cy="1523809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5" y="50379"/>
            <a:ext cx="1659326" cy="127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67" y="5486400"/>
            <a:ext cx="2603174" cy="1561905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1959007" y="1171279"/>
            <a:ext cx="794699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b="1" dirty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คณะที่ปรึกษา</a:t>
            </a:r>
            <a:endParaRPr lang="en-US" sz="2600" b="1" dirty="0">
              <a:solidFill>
                <a:srgbClr val="0905C7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1.นายวิโรจน์  ทองสุพรรณ		</a:t>
            </a:r>
            <a:r>
              <a:rPr lang="th-TH" sz="2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ผู้อำนวยการ</a:t>
            </a:r>
            <a:r>
              <a:rPr lang="th-TH" sz="2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สำนักงานวิทยาเขตกำแพงแสน</a:t>
            </a:r>
            <a:endParaRPr lang="en-US" sz="2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2.นายศักดิเดช  อุบลสิงห์			รักษาการแทนผู้อำนวยการกองบริการกลาง</a:t>
            </a:r>
            <a:endParaRPr lang="en-US" sz="2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b="1" dirty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คณะทำงาน</a:t>
            </a:r>
            <a:endParaRPr lang="en-US" sz="2600" b="1" dirty="0">
              <a:solidFill>
                <a:srgbClr val="0905C7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1.นายชูโชค  ชูเจริญ			</a:t>
            </a:r>
            <a:r>
              <a:rPr lang="th-TH" sz="2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รักษาการ</a:t>
            </a:r>
            <a:r>
              <a:rPr lang="th-TH" sz="2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แทนหัวหน้างานกีฬา</a:t>
            </a:r>
            <a:endParaRPr lang="en-US" sz="2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2.นายดนัย  เสือเอี่ยม</a:t>
            </a:r>
            <a:r>
              <a:rPr lang="en-US" sz="2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th-TH" sz="2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ผู้กำกับดูแลสระว่ายน้ำ 1</a:t>
            </a:r>
            <a:endParaRPr lang="en-US" sz="2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2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นายชัยณรงค์  สิริพรปรีดา		ผู้กำกับดูแลสระว่ายน้ำ 2	</a:t>
            </a:r>
            <a:endParaRPr lang="en-US" sz="2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sz="2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นายสิทธิชัย  หนูบางโก			เจ้าหน้าที่ดูแลสระว่ายน้ำ 2</a:t>
            </a:r>
            <a:endParaRPr lang="en-US" sz="2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</a:t>
            </a:r>
            <a:r>
              <a:rPr lang="th-TH" sz="2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นายกัมพล  </a:t>
            </a:r>
            <a:r>
              <a:rPr lang="th-TH" sz="26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</a:t>
            </a:r>
            <a:r>
              <a:rPr lang="th-TH" sz="2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มสาร			เจ้าหน้าที่ดูแลสระว่ายน้ำ 2</a:t>
            </a:r>
            <a:endParaRPr lang="en-US" sz="2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</a:t>
            </a:r>
            <a:r>
              <a:rPr lang="th-TH" sz="2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นางสาว</a:t>
            </a:r>
            <a:r>
              <a:rPr lang="th-TH" sz="26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เพชรภัส</a:t>
            </a:r>
            <a:r>
              <a:rPr lang="th-TH" sz="2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  สุขมนตรี		เจ้าหน้าที่ดูแลสระว่ายน้ำ 1</a:t>
            </a:r>
            <a:endParaRPr lang="en-US" sz="2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</a:t>
            </a:r>
            <a:r>
              <a:rPr lang="th-TH" sz="2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นางสาวพัชริ</a:t>
            </a:r>
            <a:r>
              <a:rPr lang="th-TH" sz="26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นทร์</a:t>
            </a:r>
            <a:r>
              <a:rPr lang="th-TH" sz="2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6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อินทร</a:t>
            </a:r>
            <a:r>
              <a:rPr lang="th-TH" sz="2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โฆษิต	</a:t>
            </a:r>
            <a:r>
              <a:rPr lang="th-TH" sz="2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</a:t>
            </a:r>
            <a:r>
              <a:rPr lang="th-TH" sz="2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บริหารงานทั่วไป</a:t>
            </a:r>
            <a:endParaRPr lang="en-US" sz="2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4" y="183119"/>
            <a:ext cx="1738911" cy="1340881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3338099" y="268784"/>
            <a:ext cx="3161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0905C7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รายชื่อคณะทำงาน/ทีมงาน</a:t>
            </a:r>
            <a:endParaRPr lang="th-TH" sz="3200" dirty="0">
              <a:solidFill>
                <a:srgbClr val="0905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6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67" y="5486400"/>
            <a:ext cx="2603174" cy="1561905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1795529" y="477012"/>
            <a:ext cx="794699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th-TH" sz="3200" b="1" dirty="0" smtClean="0">
                <a:solidFill>
                  <a:srgbClr val="0905C7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เป้าหมาย</a:t>
            </a:r>
            <a:endParaRPr lang="en-US" sz="3200" b="1" dirty="0">
              <a:solidFill>
                <a:srgbClr val="0905C7"/>
              </a:solidFill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/>
            <a:r>
              <a:rPr lang="th-TH" sz="2800" b="1" dirty="0" smtClean="0">
                <a:solidFill>
                  <a:prstClr val="black"/>
                </a:solidFill>
                <a:ea typeface="Calibri" panose="020F0502020204030204" pitchFamily="34" charset="0"/>
                <a:cs typeface="TH SarabunPSK" panose="020B0500040200020003" pitchFamily="34" charset="-34"/>
                <a:sym typeface="Wingdings" panose="05000000000000000000" pitchFamily="2" charset="2"/>
              </a:rPr>
              <a:t></a:t>
            </a:r>
            <a:r>
              <a:rPr lang="th-TH" sz="2800" b="1" dirty="0" smtClean="0">
                <a:solidFill>
                  <a:prstClr val="black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สร้าง</a:t>
            </a:r>
            <a:r>
              <a:rPr lang="th-TH" sz="2800" b="1" dirty="0">
                <a:solidFill>
                  <a:prstClr val="black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และพัฒนาสังคมฐานความรู้ในการมีส่วนร่วมปรับปรุงและพัฒนาระบบงานด้านการดูแลสระว่ายน้ำ 1 อย่างต่อเนื่องสม่ำเสมอและเกิดองค์ความรู้ที่แฝงอยู่กับงานประจำ</a:t>
            </a:r>
            <a:endParaRPr lang="en-US" sz="2800" b="1" dirty="0">
              <a:solidFill>
                <a:prstClr val="black"/>
              </a:solidFill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th-TH" sz="2800" b="1" dirty="0">
                <a:solidFill>
                  <a:prstClr val="black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      </a:t>
            </a:r>
            <a:r>
              <a:rPr lang="th-TH" sz="2800" b="1" dirty="0" smtClean="0">
                <a:solidFill>
                  <a:prstClr val="black"/>
                </a:solidFill>
                <a:ea typeface="Calibri" panose="020F0502020204030204" pitchFamily="34" charset="0"/>
                <a:cs typeface="TH SarabunPSK" panose="020B0500040200020003" pitchFamily="34" charset="-34"/>
                <a:sym typeface="Wingdings" panose="05000000000000000000" pitchFamily="2" charset="2"/>
              </a:rPr>
              <a:t></a:t>
            </a:r>
            <a:r>
              <a:rPr lang="th-TH" sz="2800" b="1" dirty="0" smtClean="0">
                <a:solidFill>
                  <a:prstClr val="black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ขยาย</a:t>
            </a:r>
            <a:r>
              <a:rPr lang="th-TH" sz="2800" b="1" dirty="0">
                <a:solidFill>
                  <a:prstClr val="black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ผลนำความรู้และแนวปฏิบัติที่ดีไปปรับใช้ข้ามสาย</a:t>
            </a:r>
            <a:r>
              <a:rPr lang="th-TH" sz="2800" b="1" dirty="0" smtClean="0">
                <a:solidFill>
                  <a:prstClr val="black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งาน</a:t>
            </a:r>
          </a:p>
          <a:p>
            <a:endParaRPr lang="en-US" sz="2800" b="1" dirty="0">
              <a:solidFill>
                <a:prstClr val="black"/>
              </a:solidFill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ctr">
              <a:spcBef>
                <a:spcPts val="1200"/>
              </a:spcBef>
            </a:pPr>
            <a:r>
              <a:rPr lang="th-TH" sz="3200" b="1" dirty="0" smtClean="0">
                <a:solidFill>
                  <a:srgbClr val="0905C7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วัตถุประสงค์</a:t>
            </a:r>
            <a:endParaRPr lang="en-US" sz="3200" b="1" dirty="0">
              <a:solidFill>
                <a:srgbClr val="0905C7"/>
              </a:solidFill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/>
            <a:r>
              <a:rPr lang="th-TH" sz="2800" b="1" dirty="0" smtClean="0">
                <a:solidFill>
                  <a:prstClr val="black"/>
                </a:solidFill>
                <a:ea typeface="Calibri" panose="020F0502020204030204" pitchFamily="34" charset="0"/>
                <a:cs typeface="TH SarabunPSK" panose="020B0500040200020003" pitchFamily="34" charset="-34"/>
                <a:sym typeface="Wingdings" panose="05000000000000000000" pitchFamily="2" charset="2"/>
              </a:rPr>
              <a:t></a:t>
            </a:r>
            <a:r>
              <a:rPr lang="th-TH" sz="2800" b="1" dirty="0" smtClean="0">
                <a:solidFill>
                  <a:prstClr val="black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เพื่อ</a:t>
            </a:r>
            <a:r>
              <a:rPr lang="th-TH" sz="2800" b="1" dirty="0">
                <a:solidFill>
                  <a:prstClr val="black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สร้างและพัฒนาทีมงานเจ้าหน้าที่สระว่ายน้ำ 1 ให้มีความรู้และทักษะในการปฏิบัติงาน ปรับปรุงและพัฒนากระบวนงาน และคุณภาพการให้บริการมีมาตรฐานรองรับอ้างอิง</a:t>
            </a:r>
            <a:endParaRPr lang="en-US" sz="2800" b="1" dirty="0">
              <a:solidFill>
                <a:prstClr val="black"/>
              </a:solidFill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indent="457200"/>
            <a:r>
              <a:rPr lang="th-TH" sz="2800" b="1" dirty="0" smtClean="0">
                <a:solidFill>
                  <a:prstClr val="black"/>
                </a:solidFill>
                <a:ea typeface="Calibri" panose="020F0502020204030204" pitchFamily="34" charset="0"/>
                <a:cs typeface="TH SarabunPSK" panose="020B0500040200020003" pitchFamily="34" charset="-34"/>
                <a:sym typeface="Wingdings" panose="05000000000000000000" pitchFamily="2" charset="2"/>
              </a:rPr>
              <a:t></a:t>
            </a:r>
            <a:r>
              <a:rPr lang="th-TH" sz="2800" b="1" dirty="0" smtClean="0">
                <a:solidFill>
                  <a:prstClr val="black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เพื่อ</a:t>
            </a:r>
            <a:r>
              <a:rPr lang="th-TH" sz="2800" b="1" dirty="0">
                <a:solidFill>
                  <a:prstClr val="black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ส่งมอบความรู้และแนวปฏิบัติที่ดีนำไปปรับใช้กับสระว่ายน้ำ 2</a:t>
            </a:r>
            <a:endParaRPr lang="en-US" sz="2800" b="1" dirty="0">
              <a:solidFill>
                <a:prstClr val="black"/>
              </a:solidFill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4" y="183119"/>
            <a:ext cx="1738911" cy="134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1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67" y="5486400"/>
            <a:ext cx="2603174" cy="1561905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330171" y="952724"/>
            <a:ext cx="85758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prstClr val="black"/>
                </a:solidFill>
                <a:ea typeface="Calibri" panose="020F0502020204030204" pitchFamily="34" charset="0"/>
                <a:cs typeface="TH SarabunPSK" panose="020B0500040200020003" pitchFamily="34" charset="-34"/>
                <a:sym typeface="Wingdings" panose="05000000000000000000" pitchFamily="2" charset="2"/>
              </a:rPr>
              <a:t></a:t>
            </a:r>
            <a:r>
              <a:rPr lang="th-TH" sz="28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ทำ</a:t>
            </a: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หน้าที่กำหนดประเด็น</a:t>
            </a:r>
            <a:r>
              <a:rPr lang="th-TH" sz="28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ความรู้ และนำเสนอที่ประชุมส่วนงานพิจารณาอนุมัติ</a:t>
            </a:r>
          </a:p>
          <a:p>
            <a:r>
              <a:rPr lang="th-TH" sz="2800" b="1" dirty="0">
                <a:solidFill>
                  <a:prstClr val="black"/>
                </a:solidFill>
                <a:ea typeface="Calibri" panose="020F0502020204030204" pitchFamily="34" charset="0"/>
                <a:cs typeface="TH SarabunPSK" panose="020B0500040200020003" pitchFamily="34" charset="-34"/>
                <a:sym typeface="Wingdings" panose="05000000000000000000" pitchFamily="2" charset="2"/>
              </a:rPr>
              <a:t></a:t>
            </a:r>
            <a:r>
              <a:rPr lang="th-TH" sz="28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มอบหมาย</a:t>
            </a: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ให้ผู้เกี่ยวข้องจัดทำแผนงานการจัดการความรู้พร้อมให้แนวทางในการดำเนินงาน</a:t>
            </a:r>
            <a:endParaRPr lang="en-US" sz="2800" b="1" dirty="0">
              <a:solidFill>
                <a:prstClr val="black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sz="2800" b="1" dirty="0">
                <a:solidFill>
                  <a:prstClr val="black"/>
                </a:solidFill>
                <a:ea typeface="Calibri" panose="020F0502020204030204" pitchFamily="34" charset="0"/>
                <a:cs typeface="TH SarabunPSK" panose="020B0500040200020003" pitchFamily="34" charset="-34"/>
                <a:sym typeface="Wingdings" panose="05000000000000000000" pitchFamily="2" charset="2"/>
              </a:rPr>
              <a:t></a:t>
            </a:r>
            <a:r>
              <a:rPr lang="th-TH" sz="28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ติดตาม</a:t>
            </a: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ความคืบหน้าจากงานกีฬาอย่างต่อเนื่อง</a:t>
            </a:r>
            <a:r>
              <a:rPr lang="th-TH" sz="28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สม่ำเสมอ เดือนละ 1 ครั้ง</a:t>
            </a:r>
          </a:p>
          <a:p>
            <a:r>
              <a:rPr lang="th-TH" sz="2800" b="1" dirty="0">
                <a:solidFill>
                  <a:prstClr val="black"/>
                </a:solidFill>
                <a:ea typeface="Calibri" panose="020F0502020204030204" pitchFamily="34" charset="0"/>
                <a:cs typeface="TH SarabunPSK" panose="020B0500040200020003" pitchFamily="34" charset="-34"/>
                <a:sym typeface="Wingdings" panose="05000000000000000000" pitchFamily="2" charset="2"/>
              </a:rPr>
              <a:t></a:t>
            </a:r>
            <a:r>
              <a:rPr lang="th-TH" sz="28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ให้</a:t>
            </a: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คำปรึกษาแนะนำ และให้แนวทางให้การปรับปรุงและพัฒนาทุกขั้นตอนของกิจกรรมการจัดการความรู้และการแลกเปลี่ยนเรียนรู้ระหว่างหน่วยงาน</a:t>
            </a:r>
            <a:endParaRPr lang="en-US" sz="2800" b="1" dirty="0">
              <a:solidFill>
                <a:prstClr val="black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sz="2800" b="1" dirty="0">
                <a:solidFill>
                  <a:prstClr val="black"/>
                </a:solidFill>
                <a:ea typeface="Calibri" panose="020F0502020204030204" pitchFamily="34" charset="0"/>
                <a:cs typeface="TH SarabunPSK" panose="020B0500040200020003" pitchFamily="34" charset="-34"/>
                <a:sym typeface="Wingdings" panose="05000000000000000000" pitchFamily="2" charset="2"/>
              </a:rPr>
              <a:t></a:t>
            </a:r>
            <a:r>
              <a:rPr lang="th-TH" sz="28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สนับสนุน</a:t>
            </a: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การนำเสนอผลงานเพื่อประกวดรางวัล ผลงานการจัดการความรู้ </a:t>
            </a:r>
            <a:r>
              <a:rPr lang="th-TH" sz="28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สำนักงานวิทยาเขตกำแพงแสน เมื่อวันที่ 17 กรกฎาคม 2560 					</a:t>
            </a: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solidFill>
                  <a:prstClr val="black"/>
                </a:solidFill>
                <a:ea typeface="Calibri" panose="020F0502020204030204" pitchFamily="34" charset="0"/>
                <a:cs typeface="TH SarabunPSK" panose="020B0500040200020003" pitchFamily="34" charset="-34"/>
                <a:sym typeface="Wingdings" panose="05000000000000000000" pitchFamily="2" charset="2"/>
              </a:rPr>
              <a:t></a:t>
            </a:r>
            <a:r>
              <a:rPr lang="th-TH" sz="28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ให้</a:t>
            </a: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คำปรึกษาและแนะนำเพิ่มเติม และมอบหมายผู้เกี่ยวข้องสนับสนุนในการติดต่อประสานงานอำนวยความสะดวกในด้าน</a:t>
            </a:r>
            <a:r>
              <a:rPr lang="th-TH" sz="28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ต่างๆ และส่งผลงานเข้าร่วมประกวด </a:t>
            </a:r>
            <a:r>
              <a:rPr lang="en-US" sz="28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KU-KM Day </a:t>
            </a:r>
            <a:r>
              <a:rPr lang="th-TH" sz="2800" b="1" dirty="0" smtClean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ครั้งที่ 4</a:t>
            </a:r>
            <a:endParaRPr lang="en-US" sz="2800" b="1" dirty="0">
              <a:solidFill>
                <a:prstClr val="black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754144" y="146867"/>
            <a:ext cx="4113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thaiDist"/>
            <a:r>
              <a:rPr lang="th-TH" sz="3600" b="1" dirty="0">
                <a:solidFill>
                  <a:srgbClr val="0905C7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การสนับสนุนจากผู้บังคับบัญชา</a:t>
            </a:r>
            <a:endParaRPr lang="en-US" sz="3600" dirty="0">
              <a:solidFill>
                <a:srgbClr val="0905C7"/>
              </a:solidFill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87" y="53579"/>
            <a:ext cx="1553047" cy="119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6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67" y="5486400"/>
            <a:ext cx="2603174" cy="1561905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541868" y="250793"/>
            <a:ext cx="7984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กระบวนการ</a:t>
            </a:r>
            <a:r>
              <a:rPr lang="th-TH" sz="3200" b="1" dirty="0" smtClean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ดำเนินงาน </a:t>
            </a:r>
            <a:r>
              <a:rPr lang="en-US" sz="3200" b="1" dirty="0" smtClean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KM 1: </a:t>
            </a:r>
            <a:r>
              <a:rPr lang="th-TH" sz="3200" b="1" dirty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ขั้นการวางแผน (</a:t>
            </a:r>
            <a:r>
              <a:rPr lang="en-GB" sz="3200" b="1" dirty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Socialization-Plan</a:t>
            </a:r>
            <a:r>
              <a:rPr lang="th-TH" sz="3200" b="1" dirty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200" dirty="0">
              <a:solidFill>
                <a:srgbClr val="0905C7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370798" y="1083492"/>
            <a:ext cx="808761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th-TH" sz="2200" b="1" dirty="0" smtClean="0">
                <a:solidFill>
                  <a:srgbClr val="0905C7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1.1 ปัญหา </a:t>
            </a:r>
            <a:r>
              <a:rPr lang="th-TH" sz="2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พบว่า </a:t>
            </a:r>
            <a:r>
              <a:rPr lang="th-TH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น้ำของสระว่ายน้ำไม่มีคุณภาพโดยมีสภาพปัญหา 4 ประเด็น</a:t>
            </a:r>
            <a:endParaRPr lang="en-US" sz="2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คือ 1.) น้ำขุ่นสีเขียว 2.) น้ำขุ่นสีเขียวปนเหลือง 3.) น้ำขุ่นสีฟ้า  และ 4) คุณภาพน้ำไม่เป็นไปตาม</a:t>
            </a:r>
            <a:r>
              <a:rPr lang="th-TH" sz="2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มาตรฐานสากล  </a:t>
            </a:r>
            <a:r>
              <a:rPr lang="th-TH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(ค่า </a:t>
            </a:r>
            <a:r>
              <a:rPr lang="en-GB" sz="2200" b="1" dirty="0" err="1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Cl</a:t>
            </a:r>
            <a:r>
              <a:rPr lang="en-GB" sz="22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1.0-1.5, </a:t>
            </a:r>
            <a:r>
              <a:rPr lang="th-TH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ค่า </a:t>
            </a:r>
            <a:r>
              <a:rPr lang="en-GB" sz="22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pH 7.2-7.6</a:t>
            </a:r>
            <a:r>
              <a:rPr lang="th-TH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  <a:endParaRPr lang="en-US" sz="2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lvl="0">
              <a:spcAft>
                <a:spcPts val="0"/>
              </a:spcAft>
            </a:pPr>
            <a:r>
              <a:rPr lang="th-TH" sz="2200" b="1" dirty="0" smtClean="0">
                <a:solidFill>
                  <a:srgbClr val="0905C7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1.2 สาเหตุ </a:t>
            </a:r>
            <a:r>
              <a:rPr lang="th-TH" sz="2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พบว่า </a:t>
            </a:r>
            <a:r>
              <a:rPr lang="th-TH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เจ้าหน้าที่ขาดความรู้ ทักษะและประสบการณ์เกี่ยวกับ 1.) การ</a:t>
            </a:r>
            <a:r>
              <a:rPr lang="th-TH" sz="2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ใช้และ</a:t>
            </a:r>
            <a:r>
              <a:rPr lang="th-TH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บำรุงรักษาอุปกรณ์ 2.)การใช้และบำรุงรักษาเครื่องจักรและเครื่องกรองน้ำ และ 3.)การใช้เคมีภัณฑ์ในการปรับปรุงคุณภาพน้ำ</a:t>
            </a:r>
            <a:endParaRPr lang="en-US" sz="2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lvl="0">
              <a:spcAft>
                <a:spcPts val="0"/>
              </a:spcAft>
            </a:pPr>
            <a:r>
              <a:rPr lang="th-TH" sz="2200" b="1" dirty="0" smtClean="0">
                <a:solidFill>
                  <a:srgbClr val="0905C7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1.3 แสวงหา</a:t>
            </a:r>
            <a:r>
              <a:rPr lang="th-TH" sz="2200" b="1" dirty="0">
                <a:solidFill>
                  <a:srgbClr val="0905C7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ความรู้ </a:t>
            </a:r>
            <a:r>
              <a:rPr lang="th-TH" sz="2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ที่</a:t>
            </a:r>
            <a:r>
              <a:rPr lang="th-TH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เป็นลายลักษณ์อักษร </a:t>
            </a:r>
            <a:r>
              <a:rPr lang="th-TH" sz="2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GB" sz="22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Explicit Knowledge</a:t>
            </a:r>
            <a:r>
              <a:rPr lang="th-TH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) ได้แก่ </a:t>
            </a:r>
            <a:r>
              <a:rPr lang="en-GB" sz="22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Internet </a:t>
            </a:r>
            <a:r>
              <a:rPr lang="th-TH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คู่มือสระว่ายน้ำอื่น ผู้ผลิตและผู้จำหน่ายเคมีภัณฑ์ อุปกรณ์สระว่ายน้ำ เครื่องจักรและเครื่องกรองน้ำ </a:t>
            </a:r>
            <a:r>
              <a:rPr lang="th-TH" sz="2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GB" sz="22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Tacit Knowledge</a:t>
            </a:r>
            <a:r>
              <a:rPr lang="th-TH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) ได้แก่ เจ้าหน้าที่สระว่ายน้ำ 2 และเจ้าหน้าที่ผู้ผลิตน้ำประปาของวิทยาเขต</a:t>
            </a:r>
            <a:r>
              <a:rPr lang="th-TH" sz="2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กำแพงแสน</a:t>
            </a:r>
            <a:r>
              <a:rPr lang="th-TH" sz="2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                                                                                             </a:t>
            </a:r>
            <a:r>
              <a:rPr lang="th-TH" sz="2200" b="1" dirty="0" smtClean="0">
                <a:solidFill>
                  <a:srgbClr val="0905C7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1.4 รวบรวม</a:t>
            </a:r>
            <a:r>
              <a:rPr lang="th-TH" sz="2200" b="1" dirty="0">
                <a:solidFill>
                  <a:srgbClr val="0905C7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ความรู้ </a:t>
            </a:r>
            <a:r>
              <a:rPr lang="th-TH" sz="2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จากข้อ 1.3 และความรู้ ทักษะ</a:t>
            </a:r>
            <a:r>
              <a:rPr lang="th-TH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ของผู้กำกับดูแลสระว่ายน้ำ </a:t>
            </a:r>
            <a:r>
              <a:rPr lang="th-TH" sz="2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ซึ่ง</a:t>
            </a:r>
            <a:r>
              <a:rPr lang="th-TH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ประสบการณ์ตรงในงานที่เกี่ยวข้อง </a:t>
            </a:r>
            <a:r>
              <a:rPr lang="th-TH" sz="2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นำมา</a:t>
            </a:r>
            <a:r>
              <a:rPr lang="th-TH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วิเคราะห์สกัด และถอด</a:t>
            </a:r>
            <a:r>
              <a:rPr lang="th-TH" sz="2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ความรู้</a:t>
            </a:r>
          </a:p>
          <a:p>
            <a:pPr lvl="0">
              <a:spcAft>
                <a:spcPts val="0"/>
              </a:spcAft>
            </a:pPr>
            <a:r>
              <a:rPr lang="th-TH" sz="2200" b="1" dirty="0" smtClean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1.5 </a:t>
            </a:r>
            <a:r>
              <a:rPr lang="th-TH" sz="2200" b="1" dirty="0" smtClean="0">
                <a:solidFill>
                  <a:srgbClr val="0905C7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วางแผน</a:t>
            </a:r>
            <a:r>
              <a:rPr lang="th-TH" sz="2200" b="1" dirty="0">
                <a:solidFill>
                  <a:srgbClr val="0905C7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งาน </a:t>
            </a:r>
            <a:r>
              <a:rPr lang="th-TH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เพื่อการปรับปรุงและพัฒนาระบบงานด้านการดูแลสระว่ายน้ำ 1 โดยเจ้าหน้าที่สระว่าย</a:t>
            </a:r>
            <a:endParaRPr lang="en-US" sz="2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th-TH" sz="2200" b="1" dirty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น้ำ 1 มีส่วนร่วมในการ</a:t>
            </a:r>
            <a:r>
              <a:rPr lang="th-TH" sz="2200" b="1" dirty="0" smtClean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ดำเนินงาน</a:t>
            </a:r>
            <a:endParaRPr lang="th-TH" sz="2200" b="1" dirty="0">
              <a:solidFill>
                <a:schemeClr val="bg1"/>
              </a:solidFill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07"/>
            <a:ext cx="1654735" cy="116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67" y="5486400"/>
            <a:ext cx="2603174" cy="1561905"/>
          </a:xfrm>
          <a:prstGeom prst="rect">
            <a:avLst/>
          </a:prstGeom>
        </p:spPr>
      </p:pic>
      <p:sp>
        <p:nvSpPr>
          <p:cNvPr id="20" name="สี่เหลี่ยมผืนผ้า 19"/>
          <p:cNvSpPr/>
          <p:nvPr/>
        </p:nvSpPr>
        <p:spPr>
          <a:xfrm>
            <a:off x="1660062" y="273653"/>
            <a:ext cx="798327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กระบวนการดำเนินงาน </a:t>
            </a:r>
            <a:r>
              <a:rPr lang="en-US" sz="3200" b="1" dirty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KM </a:t>
            </a:r>
            <a:r>
              <a:rPr lang="en-US" sz="3200" b="1" dirty="0" smtClean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 :</a:t>
            </a:r>
            <a:r>
              <a:rPr lang="th-TH" sz="3200" b="1" dirty="0" smtClean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ขั้น</a:t>
            </a:r>
            <a:r>
              <a:rPr lang="th-TH" sz="3200" b="1" dirty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การดำเนินงานทำให้เป็น</a:t>
            </a:r>
            <a:r>
              <a:rPr lang="th-TH" sz="3200" b="1" dirty="0" smtClean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ผลสำเร็จ</a:t>
            </a:r>
          </a:p>
          <a:p>
            <a:r>
              <a:rPr lang="th-TH" sz="3200" b="1" dirty="0" smtClean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GB" sz="3200" b="1" dirty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Implementation-Do</a:t>
            </a:r>
            <a:r>
              <a:rPr lang="th-TH" sz="3200" b="1" dirty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  <a:endParaRPr lang="en-US" sz="3200" dirty="0">
              <a:solidFill>
                <a:srgbClr val="0905C7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1660062" y="1525809"/>
            <a:ext cx="76668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65125">
              <a:spcAft>
                <a:spcPts val="0"/>
              </a:spcAft>
            </a:pPr>
            <a:r>
              <a:rPr lang="th-TH" sz="2400" b="1" dirty="0" smtClean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2.1 จัดทำ</a:t>
            </a:r>
            <a:r>
              <a:rPr lang="th-TH" sz="2400" b="1" dirty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คู่มือ (ฉบับร่าง) 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เพื่อใช้เป็นคู่มือ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ชั่วคราว</a:t>
            </a:r>
          </a:p>
          <a:p>
            <a:pPr marL="457200" indent="-365125">
              <a:spcAft>
                <a:spcPts val="0"/>
              </a:spcAft>
            </a:pPr>
            <a:r>
              <a:rPr lang="th-TH" sz="2400" b="1" dirty="0" smtClean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2.2 ถ่ายทอด</a:t>
            </a:r>
            <a:r>
              <a:rPr lang="th-TH" sz="2400" b="1" dirty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ความรู้ </a:t>
            </a:r>
            <a:r>
              <a:rPr lang="th-TH" sz="2400" b="1" dirty="0" smtClean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ณ</a:t>
            </a:r>
            <a:r>
              <a:rPr lang="th-TH" sz="2400" b="1" dirty="0" smtClean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สถานที่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ปฏิบัติ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จริง</a:t>
            </a:r>
          </a:p>
          <a:p>
            <a:pPr marL="457200" indent="-365125">
              <a:spcAft>
                <a:spcPts val="0"/>
              </a:spcAft>
            </a:pPr>
            <a:r>
              <a:rPr lang="th-TH" sz="2400" b="1" dirty="0" smtClean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2.3 ทดลองและวัดผล 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โดยร่วมกันลงมือทดลองปฏิบัติงาน 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พิสูจน์ข้อสมมุติฐานหา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ข้อสรุป  โดย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มีรายละเอียด 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ดังนี้</a:t>
            </a:r>
          </a:p>
          <a:p>
            <a:pPr marL="457200" indent="-365125">
              <a:spcAft>
                <a:spcPts val="0"/>
              </a:spcAft>
            </a:pPr>
            <a:r>
              <a:rPr lang="th-TH" sz="2400" b="1" dirty="0" smtClean="0">
                <a:solidFill>
                  <a:srgbClr val="0F6FC6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2.3.1 </a:t>
            </a:r>
            <a:r>
              <a:rPr lang="th-TH" sz="2400" b="1" dirty="0" smtClean="0">
                <a:solidFill>
                  <a:srgbClr val="0F6FC6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2400" b="1" dirty="0">
                <a:solidFill>
                  <a:srgbClr val="0F6FC6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ล้างระบบภายในถังกรองน้ำ (</a:t>
            </a:r>
            <a:r>
              <a:rPr lang="en-GB" sz="2400" b="1" dirty="0">
                <a:solidFill>
                  <a:srgbClr val="0F6FC6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Back </a:t>
            </a:r>
            <a:r>
              <a:rPr lang="en-GB" sz="2400" b="1" dirty="0" smtClean="0">
                <a:solidFill>
                  <a:srgbClr val="0F6FC6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Wash</a:t>
            </a:r>
            <a:r>
              <a:rPr lang="th-TH" sz="2400" b="1" dirty="0" smtClean="0">
                <a:solidFill>
                  <a:srgbClr val="0F6FC6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</a:p>
          <a:p>
            <a:pPr marL="457200" indent="-365125">
              <a:spcAft>
                <a:spcPts val="0"/>
              </a:spcAft>
            </a:pPr>
            <a:r>
              <a:rPr lang="th-TH" sz="2400" b="1" dirty="0" smtClean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(1) ใช้น้ำประปาในการล้างเครื่องกรองน้ำ</a:t>
            </a:r>
          </a:p>
          <a:p>
            <a:pPr lvl="0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(2) 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ทุกครั้งที่มีการเติมเคมีภัณฑ์และเดินเครื่องกรองในตอนกลางคืน ต้องล้างระบบภายในถังกรองทุก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ครั้งใน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ตอนเช้า และหลังเลิกใช้เครื่องกรองน้ำในขั้นตอนการปฏิบัติงานดูดตะกอนทุก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</a:t>
            </a:r>
          </a:p>
          <a:p>
            <a:pPr lvl="0" algn="thaiDist">
              <a:spcAft>
                <a:spcPts val="0"/>
              </a:spcAft>
            </a:pP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(3) </a:t>
            </a:r>
            <a:r>
              <a:rPr lang="th-TH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ให้ล้างทีละ 1 ถังรวมจำนวน 6 ถัง ใช้เวลาไม่น้อยกว่าและ</a:t>
            </a:r>
            <a:r>
              <a:rPr lang="th-TH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ไม่</a:t>
            </a:r>
            <a:r>
              <a:rPr lang="th-TH" sz="2400" b="1" dirty="0" smtClean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มากกว่า </a:t>
            </a:r>
            <a:r>
              <a:rPr lang="th-TH" sz="2400" b="1" dirty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2 </a:t>
            </a:r>
            <a:r>
              <a:rPr lang="th-TH" sz="2400" b="1" dirty="0" smtClean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- </a:t>
            </a:r>
            <a:r>
              <a:rPr lang="th-TH" sz="2400" b="1" dirty="0">
                <a:solidFill>
                  <a:schemeClr val="bg1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3 นาทีต่อถัง </a:t>
            </a:r>
            <a:endParaRPr lang="en-US" sz="24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365125"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22" name="รูปภาพ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928"/>
            <a:ext cx="1738911" cy="134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4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67" y="5486400"/>
            <a:ext cx="2603174" cy="1561905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660062" y="273653"/>
            <a:ext cx="798327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กระบวนการดำเนินงาน </a:t>
            </a:r>
            <a:r>
              <a:rPr lang="en-US" sz="3200" b="1" dirty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KM </a:t>
            </a:r>
            <a:r>
              <a:rPr lang="en-US" sz="3200" b="1" dirty="0" smtClean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 :</a:t>
            </a:r>
            <a:r>
              <a:rPr lang="th-TH" sz="3200" b="1" dirty="0" smtClean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ขั้น</a:t>
            </a:r>
            <a:r>
              <a:rPr lang="th-TH" sz="3200" b="1" dirty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การดำเนินงานทำให้เป็น</a:t>
            </a:r>
            <a:r>
              <a:rPr lang="th-TH" sz="3200" b="1" dirty="0" smtClean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ผลสำเร็จ</a:t>
            </a:r>
          </a:p>
          <a:p>
            <a:r>
              <a:rPr lang="th-TH" sz="3200" b="1" dirty="0" smtClean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GB" sz="3200" b="1" dirty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Implementation-Do</a:t>
            </a:r>
            <a:r>
              <a:rPr lang="th-TH" sz="3200" b="1" dirty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  <a:r>
              <a:rPr lang="th-TH" sz="3200" b="1" dirty="0" smtClean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(ต่อ)</a:t>
            </a:r>
            <a:endParaRPr lang="en-US" sz="3200" dirty="0">
              <a:solidFill>
                <a:srgbClr val="0905C7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489066" y="1456174"/>
            <a:ext cx="806641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b="1" dirty="0" smtClean="0">
                <a:solidFill>
                  <a:srgbClr val="0F6FC6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2.3.2 </a:t>
            </a:r>
            <a:r>
              <a:rPr lang="th-TH" sz="2200" b="1" dirty="0">
                <a:solidFill>
                  <a:srgbClr val="0F6FC6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การดูด</a:t>
            </a:r>
            <a:r>
              <a:rPr lang="th-TH" sz="2200" b="1" dirty="0" smtClean="0">
                <a:solidFill>
                  <a:srgbClr val="0F6FC6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ตะกอน</a:t>
            </a:r>
          </a:p>
          <a:p>
            <a:r>
              <a:rPr lang="th-TH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(1) ใช้ทุ่นนำ</a:t>
            </a:r>
            <a:r>
              <a:rPr lang="th-TH" sz="2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ทางเป็น</a:t>
            </a:r>
            <a:r>
              <a:rPr lang="th-TH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อุปกรณ์เสริมในการปฏิบัติงาน</a:t>
            </a:r>
            <a:endParaRPr lang="en-US" sz="2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(2) ก่อนใช้เครื่องดูดตะกอนต้องตรวจสอบความเรียบร้อย ได้แก่ สภาพล้อ </a:t>
            </a:r>
            <a:r>
              <a:rPr lang="th-TH" sz="2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ความมั่นคง</a:t>
            </a:r>
            <a:r>
              <a:rPr lang="th-TH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แข็งแรงของชิ้นส่วนจากการจับยึด</a:t>
            </a:r>
            <a:r>
              <a:rPr lang="th-TH" sz="2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ของนอตและ</a:t>
            </a:r>
            <a:r>
              <a:rPr lang="th-TH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สกรู การยืดหยุ่นของสปริงกดแปรงขัดพื้น </a:t>
            </a:r>
            <a:r>
              <a:rPr lang="th-TH" sz="2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ความสะอาดปราศจากสิ่งอุดตันใด ๆ</a:t>
            </a:r>
            <a:endParaRPr lang="en-US" sz="2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(3) หลังการใช้เครื่องดูดตะกอนต้องล้างทำความสะอาด ตรวจสอบความเรียบร้อยเช่นเดี่ยวกับข้อ (2) </a:t>
            </a:r>
            <a:endParaRPr lang="th-TH" sz="22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4) การเติมน้ำดิบ (น้ำประปา) ให้</a:t>
            </a:r>
            <a:r>
              <a:rPr lang="th-TH" sz="22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</a:t>
            </a:r>
            <a:r>
              <a:rPr lang="th-TH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การร่วมกับขั้นตอนการดูดตะกอน รักษาระดับน้ำให้เต็มขอบสระ</a:t>
            </a:r>
            <a:endParaRPr lang="en-US" sz="2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ว่ายน้ำทุกวัน การเติมน้ำดิบ (น้ำประปา) ห้ามปล่อยให้น้ำเข้าสระโดยตรง </a:t>
            </a:r>
            <a:endParaRPr lang="th-TH" sz="22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5) การปฏิบัติงานทำความสะอาดพื้นกระเบื้องเซรามิกรอบบริเวณขอบสระว่ายน้ำ ให้ปฏิบัติงานคู่ขนาน</a:t>
            </a:r>
            <a:endParaRPr lang="en-US" sz="2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พร้อมๆกับขั้นตอนการดูด</a:t>
            </a:r>
            <a:r>
              <a:rPr lang="th-TH" sz="2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ตอน</a:t>
            </a:r>
            <a:endParaRPr lang="en-US" sz="2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(6) การดูดตะกอนไม่จำเป็นต้องปฏิบัติงานทุกวัน ถ้าคุณภาพน้ำยังอยู่ในเกณฑ์</a:t>
            </a:r>
            <a:r>
              <a:rPr lang="th-TH" sz="2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</a:t>
            </a:r>
            <a:endParaRPr lang="th-TH" sz="2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" y="141821"/>
            <a:ext cx="1738911" cy="134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5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67" y="5486400"/>
            <a:ext cx="2603174" cy="1561905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660062" y="273653"/>
            <a:ext cx="798327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กระบวนการดำเนินงาน </a:t>
            </a:r>
            <a:r>
              <a:rPr lang="en-US" sz="3200" b="1" dirty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KM </a:t>
            </a:r>
            <a:r>
              <a:rPr lang="en-US" sz="3200" b="1" dirty="0" smtClean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 :</a:t>
            </a:r>
            <a:r>
              <a:rPr lang="th-TH" sz="3200" b="1" dirty="0" smtClean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ขั้น</a:t>
            </a:r>
            <a:r>
              <a:rPr lang="th-TH" sz="3200" b="1" dirty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การดำเนินงานทำให้เป็น</a:t>
            </a:r>
            <a:r>
              <a:rPr lang="th-TH" sz="3200" b="1" dirty="0" smtClean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ผลสำเร็จ</a:t>
            </a:r>
          </a:p>
          <a:p>
            <a:r>
              <a:rPr lang="th-TH" sz="3200" b="1" dirty="0" smtClean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GB" sz="3200" b="1" dirty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Implementation-Do</a:t>
            </a:r>
            <a:r>
              <a:rPr lang="th-TH" sz="3200" b="1" dirty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  <a:r>
              <a:rPr lang="th-TH" sz="3200" b="1" dirty="0" smtClean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(ต่อ)</a:t>
            </a:r>
            <a:endParaRPr lang="en-US" sz="3200" dirty="0">
              <a:solidFill>
                <a:srgbClr val="0905C7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443346" y="1456174"/>
            <a:ext cx="80664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b="1" dirty="0" smtClean="0">
                <a:solidFill>
                  <a:srgbClr val="0F6FC6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2.3.3 </a:t>
            </a:r>
            <a:r>
              <a:rPr lang="th-TH" sz="2400" b="1" dirty="0" smtClean="0">
                <a:solidFill>
                  <a:srgbClr val="0F6FC6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2400" b="1" dirty="0">
                <a:solidFill>
                  <a:srgbClr val="0F6FC6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ทำความสะอาดพื้นคอนกรีตผิวกรวดทรายหยาบและพื้นที่นั่ง</a:t>
            </a:r>
            <a:r>
              <a:rPr lang="th-TH" sz="2400" b="1" dirty="0" smtClean="0">
                <a:solidFill>
                  <a:srgbClr val="0F6FC6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อัฒจันทร์</a:t>
            </a:r>
          </a:p>
          <a:p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(1) ทำความสะอาดด้วยการฉีดล้างด้วย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น้ำ</a:t>
            </a:r>
            <a:endParaRPr 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(2) กำหนดวันทำความสะอาดคือ วันจันทร์ วันพุธ และวันศุกร์</a:t>
            </a:r>
            <a:endParaRPr 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200" b="1" dirty="0" smtClean="0">
                <a:solidFill>
                  <a:srgbClr val="0F6FC6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2.3.4 </a:t>
            </a:r>
            <a:r>
              <a:rPr lang="th-TH" sz="2400" b="1" dirty="0">
                <a:solidFill>
                  <a:srgbClr val="0F6FC6"/>
                </a:solidFill>
                <a:ea typeface="Calibri" panose="020F0502020204030204" pitchFamily="34" charset="0"/>
                <a:cs typeface="TH SarabunPSK" panose="020B0500040200020003" pitchFamily="34" charset="-34"/>
              </a:rPr>
              <a:t>การตรวจวัดคุณภาพน้ำและเติมเคมีภัณฑ์ </a:t>
            </a:r>
            <a:endParaRPr lang="th-TH" sz="2400" b="1" dirty="0" smtClean="0">
              <a:solidFill>
                <a:srgbClr val="0F6FC6"/>
              </a:solidFill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(1) ใช้อุปกรณ์ชุดตรวจคุณภาพน้ำ (</a:t>
            </a:r>
            <a:r>
              <a:rPr lang="en-GB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Test Kit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ตรวจวัดค่า </a:t>
            </a:r>
            <a:r>
              <a:rPr lang="en-GB" sz="24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Cl</a:t>
            </a:r>
            <a:r>
              <a:rPr lang="en-GB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และค่า</a:t>
            </a:r>
            <a:r>
              <a:rPr lang="en-GB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pH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ทุกวันหลังเวลาเลิกให้บริการ </a:t>
            </a:r>
            <a:endParaRPr 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ควบคู่กับการตรวจสภาพความขุ่น ใส และสีของน้ำ</a:t>
            </a:r>
            <a:endParaRPr 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(2) จุดบริเวณที่ตรวจวัดได้แก่ 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ต้น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สระ กลางสระ และท้ายสระ นำค่าที่ตรวจวัดได้มาหาค่าเฉลี่ย </a:t>
            </a:r>
            <a:endParaRPr 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เปรียบเทียบกับค่าคุณภาพน้ำตามมาตรฐานที่กำหนด เลือกชนิดและคำนวณหาปริมาณ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เคมีภัณฑ์</a:t>
            </a:r>
          </a:p>
          <a:p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3) การเติมเคมีภัณฑ์จะต้องกระจายทั่วทั้งสระว่ายน้ำ และเติมเฉพาะในเวลา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กลางคืน</a:t>
            </a:r>
          </a:p>
          <a:p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4) การจะเดินเครื่องกรองน้ำหลังเติมเคมีภัณฑ์ ก็ต่อเมื่อคุณภาพน้ำมีค่าต่ำมากเท่านั้น</a:t>
            </a:r>
            <a:endParaRPr lang="th-TH" sz="2200" b="1" dirty="0" smtClean="0">
              <a:solidFill>
                <a:schemeClr val="bg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821"/>
            <a:ext cx="1738911" cy="134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6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67" y="5486400"/>
            <a:ext cx="2603174" cy="1561905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1660062" y="168350"/>
            <a:ext cx="759695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กระบวนการ</a:t>
            </a:r>
            <a:r>
              <a:rPr lang="th-TH" sz="3200" b="1" dirty="0" smtClean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ดำเนินงาน </a:t>
            </a:r>
            <a:r>
              <a:rPr lang="en-US" sz="3200" b="1" dirty="0" smtClean="0">
                <a:solidFill>
                  <a:srgbClr val="0905C7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KM 3: </a:t>
            </a:r>
            <a:endParaRPr lang="th-TH" sz="3200" b="1" dirty="0" smtClean="0">
              <a:solidFill>
                <a:srgbClr val="0905C7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sz="3200" b="1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</a:t>
            </a:r>
            <a:r>
              <a:rPr lang="th-TH" sz="3200" b="1" dirty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การประเมินผล-แนวทางการปฏิบัติงาน (</a:t>
            </a:r>
            <a:r>
              <a:rPr lang="en-US" sz="3200" b="1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Assessment-Check</a:t>
            </a:r>
            <a:r>
              <a:rPr lang="th-TH" sz="3200" b="1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200" dirty="0">
              <a:solidFill>
                <a:srgbClr val="0905C7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155770"/>
              </p:ext>
            </p:extLst>
          </p:nvPr>
        </p:nvGraphicFramePr>
        <p:xfrm>
          <a:off x="603903" y="1319106"/>
          <a:ext cx="9043017" cy="3024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5940"/>
                <a:gridCol w="2163277"/>
                <a:gridCol w="1272540"/>
                <a:gridCol w="1318626"/>
                <a:gridCol w="1142634"/>
              </a:tblGrid>
              <a:tr h="830059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ลำดับขั้นตอนการปฏิบัติ</a:t>
                      </a:r>
                      <a:endParaRPr lang="th-TH" sz="24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สรุปแนวทางการปฏิบัติงาน</a:t>
                      </a:r>
                      <a:endParaRPr lang="th-TH" sz="24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ตัวชี้วัดด้านประสิทธิภาพ</a:t>
                      </a:r>
                      <a:endParaRPr lang="th-TH" sz="24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ตัวชี้วัดด้านประสิทธิผล</a:t>
                      </a:r>
                      <a:endParaRPr lang="th-TH" sz="24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คุณภาพน้ำ</a:t>
                      </a:r>
                      <a:endParaRPr lang="th-TH" sz="24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81496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การล้างระบบภายในถังกรองน้ำ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แนวทาง (ตาม 2.3.1)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658472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การดูดตะกอนทำความสะอาดพื้นสระว่ายน้ำ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แนวทาง (ตาม 2.3.2</a:t>
                      </a:r>
                    </a:p>
                    <a:p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81496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การทำความสะอาดพื้นและอัฒจันทร์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แนวทาง (ตาม 2.3.3)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658472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20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การตรวจวัดค่าคุณภาพน้ำและเติมเคมีภัณฑ์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แนวทาง</a:t>
                      </a:r>
                      <a:r>
                        <a:rPr lang="th-TH" sz="2000" b="1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(ตาม 2.3.4)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กล่องข้อความ 2"/>
          <p:cNvSpPr txBox="1"/>
          <p:nvPr/>
        </p:nvSpPr>
        <p:spPr>
          <a:xfrm>
            <a:off x="571500" y="4381500"/>
            <a:ext cx="9174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u="sng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  <a:r>
              <a:rPr lang="th-TH" sz="2400" b="1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จากการประเมินผล-แนวทางการปฏิบัติงานและคุณภาพน้ำ ตามรายละเอียดขั้นตอนการปฏิบัติงาน         ซึ่งผ่านการทดลอง-วัดผลรวม 15 แนวทาง นั้น เป็น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400" b="1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ตัวแปรต้น</a:t>
            </a:r>
            <a:r>
              <a:rPr lang="en-US" sz="2400" b="1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ส่งผลต่อคุณภาพน้ำ ซึ่งก็คือ </a:t>
            </a:r>
            <a:r>
              <a:rPr lang="en-US" sz="2400" b="1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400" b="1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ตัวแปรตาม</a:t>
            </a:r>
            <a:r>
              <a:rPr lang="en-US" sz="2400" b="1" dirty="0" smtClean="0">
                <a:solidFill>
                  <a:srgbClr val="0905C7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นั่นเอง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849" y="36518"/>
            <a:ext cx="1534269" cy="11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2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2093</TotalTime>
  <Words>1771</Words>
  <Application>Microsoft Office PowerPoint</Application>
  <PresentationFormat>กระดาษ A4 (210x297 มม.)</PresentationFormat>
  <Paragraphs>220</Paragraphs>
  <Slides>17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17</vt:i4>
      </vt:variant>
    </vt:vector>
  </HeadingPairs>
  <TitlesOfParts>
    <vt:vector size="25" baseType="lpstr">
      <vt:lpstr>맑은 고딕</vt:lpstr>
      <vt:lpstr>Arial</vt:lpstr>
      <vt:lpstr>Calibri</vt:lpstr>
      <vt:lpstr>Calibri Light</vt:lpstr>
      <vt:lpstr>Cordia New</vt:lpstr>
      <vt:lpstr>TH SarabunPSK</vt:lpstr>
      <vt:lpstr>Wingdings</vt:lpstr>
      <vt:lpstr>Celestial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ถาม - ตอบ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การแลกเปลี่ยนเรียนรู้  เรื่อง การบริหารผลการปฏิบัติงาน ของมหาวิทยาลัยเกษตรศาสตร์ เชิงปฏิบัติการ</dc:title>
  <dc:creator>Sittipong Dechaanantapong</dc:creator>
  <cp:lastModifiedBy>KU</cp:lastModifiedBy>
  <cp:revision>131</cp:revision>
  <dcterms:created xsi:type="dcterms:W3CDTF">2017-04-19T04:48:49Z</dcterms:created>
  <dcterms:modified xsi:type="dcterms:W3CDTF">2017-08-31T02:18:30Z</dcterms:modified>
</cp:coreProperties>
</file>